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58" r:id="rId2"/>
    <p:sldId id="262" r:id="rId3"/>
    <p:sldId id="263" r:id="rId4"/>
    <p:sldId id="265" r:id="rId5"/>
    <p:sldId id="264" r:id="rId6"/>
    <p:sldId id="289" r:id="rId7"/>
    <p:sldId id="269" r:id="rId8"/>
    <p:sldId id="268" r:id="rId9"/>
    <p:sldId id="270" r:id="rId10"/>
    <p:sldId id="302" r:id="rId11"/>
    <p:sldId id="299" r:id="rId12"/>
    <p:sldId id="271" r:id="rId13"/>
    <p:sldId id="293" r:id="rId14"/>
    <p:sldId id="291" r:id="rId15"/>
    <p:sldId id="273" r:id="rId16"/>
    <p:sldId id="305" r:id="rId17"/>
    <p:sldId id="274" r:id="rId18"/>
    <p:sldId id="307" r:id="rId19"/>
    <p:sldId id="296" r:id="rId20"/>
    <p:sldId id="297" r:id="rId21"/>
    <p:sldId id="275" r:id="rId22"/>
    <p:sldId id="315" r:id="rId23"/>
    <p:sldId id="314" r:id="rId24"/>
    <p:sldId id="308" r:id="rId25"/>
    <p:sldId id="277" r:id="rId26"/>
    <p:sldId id="276" r:id="rId27"/>
    <p:sldId id="278" r:id="rId28"/>
    <p:sldId id="306" r:id="rId29"/>
    <p:sldId id="279" r:id="rId30"/>
    <p:sldId id="313" r:id="rId31"/>
    <p:sldId id="298" r:id="rId32"/>
    <p:sldId id="281" r:id="rId33"/>
    <p:sldId id="283" r:id="rId34"/>
    <p:sldId id="300" r:id="rId35"/>
    <p:sldId id="309" r:id="rId36"/>
    <p:sldId id="301" r:id="rId37"/>
    <p:sldId id="284" r:id="rId38"/>
    <p:sldId id="294" r:id="rId39"/>
    <p:sldId id="287" r:id="rId40"/>
    <p:sldId id="288" r:id="rId41"/>
    <p:sldId id="267" r:id="rId42"/>
    <p:sldId id="266" r:id="rId43"/>
    <p:sldId id="290" r:id="rId44"/>
    <p:sldId id="260" r:id="rId45"/>
    <p:sldId id="261" r:id="rId46"/>
    <p:sldId id="304" r:id="rId47"/>
    <p:sldId id="303" r:id="rId48"/>
    <p:sldId id="311" r:id="rId49"/>
    <p:sldId id="312" r:id="rId50"/>
    <p:sldId id="317" r:id="rId51"/>
    <p:sldId id="318" r:id="rId52"/>
    <p:sldId id="320" r:id="rId53"/>
    <p:sldId id="319" r:id="rId54"/>
    <p:sldId id="321" r:id="rId5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0" autoAdjust="0"/>
    <p:restoredTop sz="94613"/>
  </p:normalViewPr>
  <p:slideViewPr>
    <p:cSldViewPr snapToGrid="0">
      <p:cViewPr varScale="1">
        <p:scale>
          <a:sx n="110" d="100"/>
          <a:sy n="110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Github\Thesis\Relevant%20Documents\Dataset_statisti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Github\Thesis\Relevant%20Documents\Prediction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Github\Thesis\Relevant%20Documents\ModelSelec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Github\Thesis\DataFiles\People_study\loocv_num_peopl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Github\Thesis\DataFiles\Data_study\Data_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8194409326786801"/>
          <c:y val="6.95472889049826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Sheet1!$I$1</c:f>
              <c:strCache>
                <c:ptCount val="1"/>
                <c:pt idx="0">
                  <c:v>Percentage of total emails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4"/>
              <c:layout>
                <c:manualLayout>
                  <c:x val="1.0327977295521E-4"/>
                  <c:y val="-3.695694551879599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Sheet1!$A$2:$A$7</c:f>
              <c:strCache>
                <c:ptCount val="6"/>
                <c:pt idx="0">
                  <c:v>Director</c:v>
                </c:pt>
                <c:pt idx="1">
                  <c:v>GradStudent</c:v>
                </c:pt>
                <c:pt idx="2">
                  <c:v>Operations</c:v>
                </c:pt>
                <c:pt idx="3">
                  <c:v>Outreach</c:v>
                </c:pt>
                <c:pt idx="4">
                  <c:v>PM</c:v>
                </c:pt>
                <c:pt idx="5">
                  <c:v>Research</c:v>
                </c:pt>
              </c:strCache>
            </c:strRef>
          </c:cat>
          <c:val>
            <c:numRef>
              <c:f>Sheet1!$I$2:$I$7</c:f>
              <c:numCache>
                <c:formatCode>0.00%</c:formatCode>
                <c:ptCount val="6"/>
                <c:pt idx="0">
                  <c:v>0.43191644824604303</c:v>
                </c:pt>
                <c:pt idx="1">
                  <c:v>8.9631779697942698E-2</c:v>
                </c:pt>
                <c:pt idx="2">
                  <c:v>8.7401207961012695E-2</c:v>
                </c:pt>
                <c:pt idx="3">
                  <c:v>1.93109527608143E-2</c:v>
                </c:pt>
                <c:pt idx="4">
                  <c:v>0.175427512284065</c:v>
                </c:pt>
                <c:pt idx="5">
                  <c:v>0.19631209905012201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69219760630502"/>
          <c:y val="0.21190908334825001"/>
          <c:w val="0.28771152890553697"/>
          <c:h val="0.658862421154116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/>
              <a:t>Dataset Classes</a:t>
            </a:r>
          </a:p>
        </c:rich>
      </c:tx>
      <c:layout>
        <c:manualLayout>
          <c:xMode val="edge"/>
          <c:yMode val="edge"/>
          <c:x val="0.33959305322042299"/>
          <c:y val="4.03718876029695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'Prediction Results'!$A$7</c:f>
              <c:strCache>
                <c:ptCount val="1"/>
                <c:pt idx="0">
                  <c:v>Perc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4"/>
              <c:layout>
                <c:manualLayout>
                  <c:x val="-3.9982668200630499E-3"/>
                  <c:y val="7.8084831513384398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'Prediction Results'!$B$2:$G$2</c:f>
              <c:strCache>
                <c:ptCount val="6"/>
                <c:pt idx="0">
                  <c:v>Director</c:v>
                </c:pt>
                <c:pt idx="1">
                  <c:v>GradStudent</c:v>
                </c:pt>
                <c:pt idx="2">
                  <c:v>Operations</c:v>
                </c:pt>
                <c:pt idx="3">
                  <c:v>Outreach</c:v>
                </c:pt>
                <c:pt idx="4">
                  <c:v>PM</c:v>
                </c:pt>
                <c:pt idx="5">
                  <c:v>Research</c:v>
                </c:pt>
              </c:strCache>
            </c:strRef>
          </c:cat>
          <c:val>
            <c:numRef>
              <c:f>'Prediction Results'!$B$7:$G$7</c:f>
              <c:numCache>
                <c:formatCode>0.0%</c:formatCode>
                <c:ptCount val="6"/>
                <c:pt idx="0">
                  <c:v>0.114285714285714</c:v>
                </c:pt>
                <c:pt idx="1">
                  <c:v>0.42857142857142899</c:v>
                </c:pt>
                <c:pt idx="2">
                  <c:v>0.1</c:v>
                </c:pt>
                <c:pt idx="3">
                  <c:v>2.8571428571428598E-2</c:v>
                </c:pt>
                <c:pt idx="4">
                  <c:v>7.1428571428571397E-2</c:v>
                </c:pt>
                <c:pt idx="5">
                  <c:v>0.25714285714285701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742946298562"/>
          <c:y val="0.24340500792931399"/>
          <c:w val="0.337568930781872"/>
          <c:h val="0.707396323530768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50/50_2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Sheet2!$A$2:$A$15</c:f>
              <c:strCache>
                <c:ptCount val="11"/>
                <c:pt idx="0">
                  <c:v>RandomForest</c:v>
                </c:pt>
                <c:pt idx="1">
                  <c:v>IBk</c:v>
                </c:pt>
                <c:pt idx="2">
                  <c:v>IB1</c:v>
                </c:pt>
                <c:pt idx="3">
                  <c:v>RandomCommittee</c:v>
                </c:pt>
                <c:pt idx="4">
                  <c:v>SMO</c:v>
                </c:pt>
                <c:pt idx="5">
                  <c:v>RotationForest</c:v>
                </c:pt>
                <c:pt idx="6">
                  <c:v>Decorate</c:v>
                </c:pt>
                <c:pt idx="7">
                  <c:v>Logistic</c:v>
                </c:pt>
                <c:pt idx="8">
                  <c:v>MultilayerPerceptron</c:v>
                </c:pt>
                <c:pt idx="9">
                  <c:v>NBTree</c:v>
                </c:pt>
                <c:pt idx="10">
                  <c:v>BayesNet</c:v>
                </c:pt>
              </c:strCache>
              <c:extLst/>
            </c:strRef>
          </c:cat>
          <c:val>
            <c:numRef>
              <c:f>Sheet2!$B$2:$B$15</c:f>
              <c:numCache>
                <c:formatCode>0.00%</c:formatCode>
                <c:ptCount val="11"/>
                <c:pt idx="0">
                  <c:v>0.96774199999999999</c:v>
                </c:pt>
                <c:pt idx="1">
                  <c:v>0.93548399999999998</c:v>
                </c:pt>
                <c:pt idx="2">
                  <c:v>0.93548399999999998</c:v>
                </c:pt>
                <c:pt idx="3">
                  <c:v>0.90322599999999997</c:v>
                </c:pt>
                <c:pt idx="4">
                  <c:v>0.90322599999999997</c:v>
                </c:pt>
                <c:pt idx="5">
                  <c:v>0.80645199999999995</c:v>
                </c:pt>
                <c:pt idx="6">
                  <c:v>0.77419400000000005</c:v>
                </c:pt>
                <c:pt idx="7">
                  <c:v>0.77419400000000005</c:v>
                </c:pt>
                <c:pt idx="8">
                  <c:v>0.77419099999999996</c:v>
                </c:pt>
                <c:pt idx="9">
                  <c:v>0.74193500000000001</c:v>
                </c:pt>
                <c:pt idx="10">
                  <c:v>0.709677</c:v>
                </c:pt>
              </c:numCache>
              <c:extLst/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overlap val="-27"/>
        <c:axId val="228789456"/>
        <c:axId val="228790016"/>
      </c:barChart>
      <c:catAx>
        <c:axId val="228789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8790016"/>
        <c:crosses val="autoZero"/>
        <c:auto val="1"/>
        <c:lblAlgn val="ctr"/>
        <c:lblOffset val="100"/>
        <c:noMultiLvlLbl val="0"/>
      </c:catAx>
      <c:valAx>
        <c:axId val="228790016"/>
        <c:scaling>
          <c:orientation val="minMax"/>
          <c:max val="1"/>
          <c:min val="0.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Classification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8789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aseline="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  <a:effectLst/>
            </c:spPr>
            <c:trendlineType val="log"/>
            <c:forward val="30"/>
            <c:dispRSqr val="0"/>
            <c:dispEq val="0"/>
          </c:trendline>
          <c:xVal>
            <c:numRef>
              <c:f>Sheet1!$A$3:$A$15</c:f>
              <c:numCache>
                <c:formatCode>General</c:formatCode>
                <c:ptCount val="13"/>
                <c:pt idx="0">
                  <c:v>67</c:v>
                </c:pt>
                <c:pt idx="1">
                  <c:v>62</c:v>
                </c:pt>
                <c:pt idx="2">
                  <c:v>57</c:v>
                </c:pt>
                <c:pt idx="3">
                  <c:v>52</c:v>
                </c:pt>
                <c:pt idx="4">
                  <c:v>47</c:v>
                </c:pt>
                <c:pt idx="5">
                  <c:v>42</c:v>
                </c:pt>
                <c:pt idx="6">
                  <c:v>37</c:v>
                </c:pt>
                <c:pt idx="7">
                  <c:v>32</c:v>
                </c:pt>
                <c:pt idx="8">
                  <c:v>27</c:v>
                </c:pt>
                <c:pt idx="9">
                  <c:v>22</c:v>
                </c:pt>
                <c:pt idx="10">
                  <c:v>17</c:v>
                </c:pt>
                <c:pt idx="11">
                  <c:v>12</c:v>
                </c:pt>
                <c:pt idx="12">
                  <c:v>7</c:v>
                </c:pt>
              </c:numCache>
            </c:numRef>
          </c:xVal>
          <c:yVal>
            <c:numRef>
              <c:f>Sheet1!$G$3:$G$15</c:f>
              <c:numCache>
                <c:formatCode>0.00%</c:formatCode>
                <c:ptCount val="13"/>
                <c:pt idx="0">
                  <c:v>0.62009000000000003</c:v>
                </c:pt>
                <c:pt idx="1">
                  <c:v>0.60645140000000008</c:v>
                </c:pt>
                <c:pt idx="2">
                  <c:v>0.63859659999999996</c:v>
                </c:pt>
                <c:pt idx="3">
                  <c:v>0.60769259999999992</c:v>
                </c:pt>
                <c:pt idx="4">
                  <c:v>0.57446799999999998</c:v>
                </c:pt>
                <c:pt idx="5">
                  <c:v>0.59523820000000005</c:v>
                </c:pt>
                <c:pt idx="6">
                  <c:v>0.60000039999999988</c:v>
                </c:pt>
                <c:pt idx="7">
                  <c:v>0.55625000000000002</c:v>
                </c:pt>
                <c:pt idx="8">
                  <c:v>0.53333359999999996</c:v>
                </c:pt>
                <c:pt idx="9">
                  <c:v>0.54545440000000001</c:v>
                </c:pt>
                <c:pt idx="10">
                  <c:v>0.36470600000000003</c:v>
                </c:pt>
                <c:pt idx="11">
                  <c:v>0.51666679999999998</c:v>
                </c:pt>
                <c:pt idx="12">
                  <c:v>0.3714286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5219328"/>
        <c:axId val="405574688"/>
      </c:scatterChart>
      <c:valAx>
        <c:axId val="255219328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aseline="0"/>
                  <a:t>Number of People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574688"/>
        <c:crosses val="autoZero"/>
        <c:crossBetween val="midCat"/>
      </c:valAx>
      <c:valAx>
        <c:axId val="405574688"/>
        <c:scaling>
          <c:orientation val="minMax"/>
          <c:max val="0.70000000000000007"/>
          <c:min val="0.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LOOCV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52193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'LOOCV DATA'!$C$1</c:f>
              <c:strCache>
                <c:ptCount val="1"/>
                <c:pt idx="0">
                  <c:v>Accuracy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forward val="100"/>
            <c:dispRSqr val="0"/>
            <c:dispEq val="0"/>
          </c:trendline>
          <c:xVal>
            <c:numRef>
              <c:f>'LOOCV DATA'!$B$2:$B$12</c:f>
              <c:numCache>
                <c:formatCode>General</c:formatCode>
                <c:ptCount val="11"/>
                <c:pt idx="0">
                  <c:v>7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84</c:v>
                </c:pt>
                <c:pt idx="6">
                  <c:v>112</c:v>
                </c:pt>
                <c:pt idx="7">
                  <c:v>140</c:v>
                </c:pt>
                <c:pt idx="8">
                  <c:v>168</c:v>
                </c:pt>
                <c:pt idx="9">
                  <c:v>224</c:v>
                </c:pt>
                <c:pt idx="10">
                  <c:v>280</c:v>
                </c:pt>
              </c:numCache>
            </c:numRef>
          </c:xVal>
          <c:yVal>
            <c:numRef>
              <c:f>'LOOCV DATA'!$C$2:$C$12</c:f>
              <c:numCache>
                <c:formatCode>0.00%</c:formatCode>
                <c:ptCount val="11"/>
                <c:pt idx="0">
                  <c:v>0.324324</c:v>
                </c:pt>
                <c:pt idx="1">
                  <c:v>0.51351400000000003</c:v>
                </c:pt>
                <c:pt idx="2">
                  <c:v>0.48648599999999997</c:v>
                </c:pt>
                <c:pt idx="3">
                  <c:v>0.48648599999999997</c:v>
                </c:pt>
                <c:pt idx="4">
                  <c:v>0.56756799999999996</c:v>
                </c:pt>
                <c:pt idx="5">
                  <c:v>0.48648599999999997</c:v>
                </c:pt>
                <c:pt idx="6">
                  <c:v>0.51351400000000003</c:v>
                </c:pt>
                <c:pt idx="7">
                  <c:v>0.48648599999999997</c:v>
                </c:pt>
                <c:pt idx="8">
                  <c:v>0.54054100000000005</c:v>
                </c:pt>
                <c:pt idx="9">
                  <c:v>0.56756799999999996</c:v>
                </c:pt>
                <c:pt idx="10">
                  <c:v>0.56756799999999996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5576928"/>
        <c:axId val="405577488"/>
      </c:scatterChart>
      <c:valAx>
        <c:axId val="405576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200"/>
                  <a:t>Number of Days of Data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577488"/>
        <c:crosses val="autoZero"/>
        <c:crossBetween val="midCat"/>
      </c:valAx>
      <c:valAx>
        <c:axId val="405577488"/>
        <c:scaling>
          <c:orientation val="minMax"/>
          <c:max val="0.7"/>
          <c:min val="0.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200" baseline="0"/>
                  <a:t>LOOCV 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5769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3F6F32-5D35-4C4A-8458-CE53CDA742C8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</dgm:pt>
    <dgm:pt modelId="{9CD61858-CD29-43C5-8DDE-0187AEF92005}">
      <dgm:prSet phldrT="[Text]" custT="1"/>
      <dgm:spPr/>
      <dgm:t>
        <a:bodyPr/>
        <a:lstStyle/>
        <a:p>
          <a:r>
            <a:rPr lang="en-US" sz="2400" dirty="0" smtClean="0"/>
            <a:t>b4dabd5884ecd175283065dc605c2172</a:t>
          </a:r>
          <a:endParaRPr lang="en-US" sz="2400" dirty="0"/>
        </a:p>
      </dgm:t>
    </dgm:pt>
    <dgm:pt modelId="{A2DE573B-7E2D-418B-9D76-5F20A167C9FD}" type="parTrans" cxnId="{662E984F-C065-46C0-AAB2-5AF49EACE3F1}">
      <dgm:prSet/>
      <dgm:spPr/>
      <dgm:t>
        <a:bodyPr/>
        <a:lstStyle/>
        <a:p>
          <a:endParaRPr lang="en-US"/>
        </a:p>
      </dgm:t>
    </dgm:pt>
    <dgm:pt modelId="{2C385B3E-DF05-4B5A-98EC-64698BBA105D}" type="sibTrans" cxnId="{662E984F-C065-46C0-AAB2-5AF49EACE3F1}">
      <dgm:prSet/>
      <dgm:spPr/>
      <dgm:t>
        <a:bodyPr/>
        <a:lstStyle/>
        <a:p>
          <a:endParaRPr lang="en-US"/>
        </a:p>
      </dgm:t>
    </dgm:pt>
    <dgm:pt modelId="{0AFA5EA1-8D13-4BBC-A87C-31ABC262AB2F}">
      <dgm:prSet custT="1"/>
      <dgm:spPr/>
      <dgm:t>
        <a:bodyPr/>
        <a:lstStyle/>
        <a:p>
          <a:r>
            <a:rPr lang="en-US" sz="2400" dirty="0" smtClean="0"/>
            <a:t>Employment Opportunity at Doosan Fuel Cell America</a:t>
          </a:r>
          <a:endParaRPr lang="en-US" sz="2400" dirty="0"/>
        </a:p>
      </dgm:t>
    </dgm:pt>
    <dgm:pt modelId="{A1A3981E-9136-4621-AD69-85EA8A2C45DE}" type="parTrans" cxnId="{56C1604B-83BD-4F2E-B2E2-8DF06F2D79AF}">
      <dgm:prSet/>
      <dgm:spPr/>
      <dgm:t>
        <a:bodyPr/>
        <a:lstStyle/>
        <a:p>
          <a:endParaRPr lang="en-US"/>
        </a:p>
      </dgm:t>
    </dgm:pt>
    <dgm:pt modelId="{D241AC4C-6FC8-4341-B3B0-6BBCBFDAB54F}" type="sibTrans" cxnId="{56C1604B-83BD-4F2E-B2E2-8DF06F2D79AF}">
      <dgm:prSet/>
      <dgm:spPr/>
      <dgm:t>
        <a:bodyPr/>
        <a:lstStyle/>
        <a:p>
          <a:endParaRPr lang="en-US"/>
        </a:p>
      </dgm:t>
    </dgm:pt>
    <dgm:pt modelId="{55BB1FB4-622A-430E-B3D0-282A0BD6DA05}" type="pres">
      <dgm:prSet presAssocID="{763F6F32-5D35-4C4A-8458-CE53CDA742C8}" presName="Name0" presStyleCnt="0">
        <dgm:presLayoutVars>
          <dgm:dir/>
          <dgm:resizeHandles val="exact"/>
        </dgm:presLayoutVars>
      </dgm:prSet>
      <dgm:spPr/>
    </dgm:pt>
    <dgm:pt modelId="{B4B82AA4-1ECF-4437-A0AA-914FD47C626D}" type="pres">
      <dgm:prSet presAssocID="{0AFA5EA1-8D13-4BBC-A87C-31ABC262AB2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282C84-AB97-4764-A882-C605FA7E3655}" type="pres">
      <dgm:prSet presAssocID="{D241AC4C-6FC8-4341-B3B0-6BBCBFDAB54F}" presName="sibTrans" presStyleLbl="sibTrans2D1" presStyleIdx="0" presStyleCnt="1"/>
      <dgm:spPr/>
      <dgm:t>
        <a:bodyPr/>
        <a:lstStyle/>
        <a:p>
          <a:endParaRPr lang="en-US"/>
        </a:p>
      </dgm:t>
    </dgm:pt>
    <dgm:pt modelId="{332DDA0E-FDEB-4B18-8D33-83D21CA68B04}" type="pres">
      <dgm:prSet presAssocID="{D241AC4C-6FC8-4341-B3B0-6BBCBFDAB54F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E46692C4-8597-4C55-BA20-6ABAAD4A6865}" type="pres">
      <dgm:prSet presAssocID="{9CD61858-CD29-43C5-8DDE-0187AEF92005}" presName="node" presStyleLbl="node1" presStyleIdx="1" presStyleCnt="2" custScaleX="120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E37759-DA48-45A8-A8BC-0CEA8EA552D1}" type="presOf" srcId="{D241AC4C-6FC8-4341-B3B0-6BBCBFDAB54F}" destId="{332DDA0E-FDEB-4B18-8D33-83D21CA68B04}" srcOrd="1" destOrd="0" presId="urn:microsoft.com/office/officeart/2005/8/layout/process1"/>
    <dgm:cxn modelId="{EB7EF4A4-6D01-4C44-8C1B-1A88E9AA3CD2}" type="presOf" srcId="{763F6F32-5D35-4C4A-8458-CE53CDA742C8}" destId="{55BB1FB4-622A-430E-B3D0-282A0BD6DA05}" srcOrd="0" destOrd="0" presId="urn:microsoft.com/office/officeart/2005/8/layout/process1"/>
    <dgm:cxn modelId="{823757F0-D943-424C-A9BA-5CE9CA47229A}" type="presOf" srcId="{D241AC4C-6FC8-4341-B3B0-6BBCBFDAB54F}" destId="{09282C84-AB97-4764-A882-C605FA7E3655}" srcOrd="0" destOrd="0" presId="urn:microsoft.com/office/officeart/2005/8/layout/process1"/>
    <dgm:cxn modelId="{651BF15B-71F2-4A37-B6BA-775150AAC4D8}" type="presOf" srcId="{9CD61858-CD29-43C5-8DDE-0187AEF92005}" destId="{E46692C4-8597-4C55-BA20-6ABAAD4A6865}" srcOrd="0" destOrd="0" presId="urn:microsoft.com/office/officeart/2005/8/layout/process1"/>
    <dgm:cxn modelId="{662E984F-C065-46C0-AAB2-5AF49EACE3F1}" srcId="{763F6F32-5D35-4C4A-8458-CE53CDA742C8}" destId="{9CD61858-CD29-43C5-8DDE-0187AEF92005}" srcOrd="1" destOrd="0" parTransId="{A2DE573B-7E2D-418B-9D76-5F20A167C9FD}" sibTransId="{2C385B3E-DF05-4B5A-98EC-64698BBA105D}"/>
    <dgm:cxn modelId="{56C1604B-83BD-4F2E-B2E2-8DF06F2D79AF}" srcId="{763F6F32-5D35-4C4A-8458-CE53CDA742C8}" destId="{0AFA5EA1-8D13-4BBC-A87C-31ABC262AB2F}" srcOrd="0" destOrd="0" parTransId="{A1A3981E-9136-4621-AD69-85EA8A2C45DE}" sibTransId="{D241AC4C-6FC8-4341-B3B0-6BBCBFDAB54F}"/>
    <dgm:cxn modelId="{3200B18B-3E13-4AC1-902D-E67D3E58E597}" type="presOf" srcId="{0AFA5EA1-8D13-4BBC-A87C-31ABC262AB2F}" destId="{B4B82AA4-1ECF-4437-A0AA-914FD47C626D}" srcOrd="0" destOrd="0" presId="urn:microsoft.com/office/officeart/2005/8/layout/process1"/>
    <dgm:cxn modelId="{1917FF5D-1A77-49EA-B929-5733927B47AB}" type="presParOf" srcId="{55BB1FB4-622A-430E-B3D0-282A0BD6DA05}" destId="{B4B82AA4-1ECF-4437-A0AA-914FD47C626D}" srcOrd="0" destOrd="0" presId="urn:microsoft.com/office/officeart/2005/8/layout/process1"/>
    <dgm:cxn modelId="{3935635D-595A-4D29-A69C-5E00D7EDA779}" type="presParOf" srcId="{55BB1FB4-622A-430E-B3D0-282A0BD6DA05}" destId="{09282C84-AB97-4764-A882-C605FA7E3655}" srcOrd="1" destOrd="0" presId="urn:microsoft.com/office/officeart/2005/8/layout/process1"/>
    <dgm:cxn modelId="{CCE39FFC-20DE-4F87-9AD9-FCC9E9B88495}" type="presParOf" srcId="{09282C84-AB97-4764-A882-C605FA7E3655}" destId="{332DDA0E-FDEB-4B18-8D33-83D21CA68B04}" srcOrd="0" destOrd="0" presId="urn:microsoft.com/office/officeart/2005/8/layout/process1"/>
    <dgm:cxn modelId="{B28EB02C-5F38-4C0F-BE9C-1D592F3533A0}" type="presParOf" srcId="{55BB1FB4-622A-430E-B3D0-282A0BD6DA05}" destId="{E46692C4-8597-4C55-BA20-6ABAAD4A686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82AA4-1ECF-4437-A0AA-914FD47C626D}">
      <dsp:nvSpPr>
        <dsp:cNvPr id="0" name=""/>
        <dsp:cNvSpPr/>
      </dsp:nvSpPr>
      <dsp:spPr>
        <a:xfrm>
          <a:off x="11289" y="0"/>
          <a:ext cx="4302061" cy="1280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Employment Opportunity at Doosan Fuel Cell America</a:t>
          </a:r>
          <a:endParaRPr lang="en-US" sz="2400" kern="1200" dirty="0"/>
        </a:p>
      </dsp:txBody>
      <dsp:txXfrm>
        <a:off x="48796" y="37507"/>
        <a:ext cx="4227047" cy="1205568"/>
      </dsp:txXfrm>
    </dsp:sp>
    <dsp:sp modelId="{09282C84-AB97-4764-A882-C605FA7E3655}">
      <dsp:nvSpPr>
        <dsp:cNvPr id="0" name=""/>
        <dsp:cNvSpPr/>
      </dsp:nvSpPr>
      <dsp:spPr>
        <a:xfrm>
          <a:off x="4743557" y="106835"/>
          <a:ext cx="912037" cy="10669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500" kern="1200"/>
        </a:p>
      </dsp:txBody>
      <dsp:txXfrm>
        <a:off x="4743557" y="320217"/>
        <a:ext cx="638426" cy="640147"/>
      </dsp:txXfrm>
    </dsp:sp>
    <dsp:sp modelId="{E46692C4-8597-4C55-BA20-6ABAAD4A6865}">
      <dsp:nvSpPr>
        <dsp:cNvPr id="0" name=""/>
        <dsp:cNvSpPr/>
      </dsp:nvSpPr>
      <dsp:spPr>
        <a:xfrm>
          <a:off x="6034175" y="0"/>
          <a:ext cx="5203558" cy="12805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b4dabd5884ecd175283065dc605c2172</a:t>
          </a:r>
          <a:endParaRPr lang="en-US" sz="2400" kern="1200" dirty="0"/>
        </a:p>
      </dsp:txBody>
      <dsp:txXfrm>
        <a:off x="6071682" y="37507"/>
        <a:ext cx="5128544" cy="1205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68619-A1D9-4663-B8E3-A333B095A89A}" type="datetimeFigureOut">
              <a:rPr lang="en-US" smtClean="0"/>
              <a:t>3/25/2016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626CC-3E79-4F39-8327-597A4BFC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5C8187D-2EA3-43AF-AAD5-EF0E2D528AE7}" type="datetimeFigureOut">
              <a:rPr lang="en-US" smtClean="0"/>
              <a:t>3/25/2016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C05FAA3-2A81-41FD-87DA-9C05EAD88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8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Organic:</a:t>
            </a:r>
            <a:r>
              <a:rPr lang="en-US" baseline="0" dirty="0" smtClean="0"/>
              <a:t> under/over performing, social relationships, project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39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was an EARLY analysis</a:t>
            </a:r>
          </a:p>
          <a:p>
            <a:r>
              <a:rPr lang="en-US" baseline="0" dirty="0" smtClean="0"/>
              <a:t>Random forest was what I expected to perform best: they’re robust and work well with lots of features</a:t>
            </a:r>
          </a:p>
          <a:p>
            <a:r>
              <a:rPr lang="en-US" baseline="0" dirty="0" smtClean="0"/>
              <a:t>Also matches the </a:t>
            </a:r>
            <a:r>
              <a:rPr lang="en-US" baseline="0" dirty="0" err="1" smtClean="0"/>
              <a:t>Namata</a:t>
            </a:r>
            <a:r>
              <a:rPr lang="en-US" baseline="0" dirty="0" smtClean="0"/>
              <a:t> paper</a:t>
            </a:r>
            <a:endParaRPr lang="en-US" dirty="0" smtClean="0"/>
          </a:p>
          <a:p>
            <a:r>
              <a:rPr lang="en-US" dirty="0" err="1" smtClean="0"/>
              <a:t>IBk</a:t>
            </a:r>
            <a:r>
              <a:rPr lang="en-US" baseline="0" dirty="0" smtClean="0"/>
              <a:t> = k-NN </a:t>
            </a:r>
          </a:p>
          <a:p>
            <a:r>
              <a:rPr lang="en-US" baseline="0" dirty="0" smtClean="0"/>
              <a:t>IB1 = Nearest neighbor</a:t>
            </a:r>
          </a:p>
          <a:p>
            <a:r>
              <a:rPr lang="en-US" baseline="0" dirty="0" err="1" smtClean="0"/>
              <a:t>RandomCommittee</a:t>
            </a:r>
            <a:r>
              <a:rPr lang="en-US" baseline="0" dirty="0" smtClean="0"/>
              <a:t> = Average prediction of a committee of base classifiers – in this case the base classifier was random tree</a:t>
            </a:r>
          </a:p>
          <a:p>
            <a:r>
              <a:rPr lang="en-US" baseline="0" dirty="0" smtClean="0"/>
              <a:t>SMO = Support vector machine using sequential minimal optimization, for multiclass it uses 1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1 pairwise classification</a:t>
            </a:r>
          </a:p>
          <a:p>
            <a:r>
              <a:rPr lang="en-US" baseline="0" dirty="0" err="1" smtClean="0"/>
              <a:t>RotationForest</a:t>
            </a:r>
            <a:r>
              <a:rPr lang="en-US" baseline="0" dirty="0" smtClean="0"/>
              <a:t> =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36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93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H(Class)</a:t>
            </a:r>
            <a:r>
              <a:rPr lang="en-US" baseline="0" dirty="0" smtClean="0"/>
              <a:t> = 2.136 bits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17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better assuming</a:t>
            </a:r>
            <a:r>
              <a:rPr lang="en-US" baseline="0" dirty="0" smtClean="0"/>
              <a:t> uncorrelated errors between trees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54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r>
              <a:rPr lang="en-US" baseline="0" dirty="0" smtClean="0"/>
              <a:t> ranked by Info gain</a:t>
            </a:r>
            <a:endParaRPr lang="en-US" dirty="0" smtClean="0"/>
          </a:p>
          <a:p>
            <a:r>
              <a:rPr lang="en-US" dirty="0" smtClean="0"/>
              <a:t>15 features – still 90% classification</a:t>
            </a:r>
            <a:r>
              <a:rPr lang="en-US" baseline="0" dirty="0" smtClean="0"/>
              <a:t> accuracy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83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Potential</a:t>
            </a:r>
            <a:r>
              <a:rPr lang="en-US" baseline="0" dirty="0" smtClean="0"/>
              <a:t> corporate espionage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40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50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Rowe did not have quantifiable</a:t>
            </a:r>
            <a:r>
              <a:rPr lang="en-US" baseline="0" dirty="0" smtClean="0"/>
              <a:t>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76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Privatized vs anonymized</a:t>
            </a:r>
          </a:p>
          <a:p>
            <a:r>
              <a:rPr lang="en-US" dirty="0" smtClean="0"/>
              <a:t>Academic</a:t>
            </a:r>
            <a:r>
              <a:rPr lang="en-US" baseline="0" dirty="0" smtClean="0"/>
              <a:t> vs corporate emails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deleted emails are deleted from the server and not collected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41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Christmas</a:t>
            </a:r>
            <a:r>
              <a:rPr lang="en-US" baseline="0" dirty="0" smtClean="0"/>
              <a:t> dips</a:t>
            </a:r>
          </a:p>
          <a:p>
            <a:r>
              <a:rPr lang="en-US" baseline="0" dirty="0" smtClean="0"/>
              <a:t>Spikes most likely represent porting over from other servers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49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Traffic-based: Based on emails alone, usually one email at a time</a:t>
            </a:r>
          </a:p>
          <a:p>
            <a:r>
              <a:rPr lang="en-US" dirty="0" smtClean="0"/>
              <a:t>Social-based:</a:t>
            </a:r>
            <a:r>
              <a:rPr lang="en-US" baseline="0" dirty="0" smtClean="0"/>
              <a:t> Looks at the interactions between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68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Physics-based</a:t>
            </a:r>
            <a:r>
              <a:rPr lang="en-US" baseline="0" dirty="0" smtClean="0"/>
              <a:t> simulation</a:t>
            </a:r>
          </a:p>
          <a:p>
            <a:r>
              <a:rPr lang="en-US" sz="1300" dirty="0"/>
              <a:t> </a:t>
            </a:r>
            <a:r>
              <a:rPr lang="en-US" sz="1300" dirty="0" err="1"/>
              <a:t>Fruchterman-Reingold</a:t>
            </a:r>
            <a:r>
              <a:rPr lang="en-US" sz="1300" dirty="0"/>
              <a:t> force-directed algorithm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88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Closeness centrality is the normalized inverse of the sum of shortest path distances from node I to all other nodes in the graph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 is the percentage</a:t>
            </a:r>
            <a:r>
              <a:rPr lang="en-US" baseline="0" dirty="0" smtClean="0"/>
              <a:t> of all shortest paths in a graph the traverse node </a:t>
            </a:r>
            <a:r>
              <a:rPr lang="en-US" baseline="0" dirty="0" err="1" smtClean="0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FAA3-2A81-41FD-87DA-9C05EAD88A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0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4620" cy="685500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414888" y="0"/>
            <a:ext cx="8777111" cy="6858000"/>
          </a:xfrm>
          <a:prstGeom prst="rect">
            <a:avLst/>
          </a:prstGeom>
          <a:gradFill flip="none" rotWithShape="1">
            <a:gsLst>
              <a:gs pos="0">
                <a:srgbClr val="972F2F">
                  <a:alpha val="0"/>
                </a:srgbClr>
              </a:gs>
              <a:gs pos="65000">
                <a:srgbClr val="632121"/>
              </a:gs>
              <a:gs pos="100000">
                <a:srgbClr val="6321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3333" y="1705609"/>
            <a:ext cx="9144000" cy="2148656"/>
          </a:xfrm>
        </p:spPr>
        <p:txBody>
          <a:bodyPr anchor="b"/>
          <a:lstStyle>
            <a:lvl1pPr algn="r">
              <a:defRPr sz="6000" b="1">
                <a:solidFill>
                  <a:schemeClr val="bg1"/>
                </a:solidFill>
                <a:effectLst>
                  <a:glow rad="139700">
                    <a:srgbClr val="632121">
                      <a:alpha val="50000"/>
                    </a:srgbClr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3333" y="3957629"/>
            <a:ext cx="9144000" cy="1359428"/>
          </a:xfrm>
        </p:spPr>
        <p:txBody>
          <a:bodyPr>
            <a:normAutofit/>
          </a:bodyPr>
          <a:lstStyle>
            <a:lvl1pPr marL="0" indent="0" algn="r"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64133" y="5720906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015ABD3-6F68-4D3C-9639-7E6E3235977A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92533" y="6429723"/>
            <a:ext cx="41148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4" y="279569"/>
            <a:ext cx="3683005" cy="62918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26942" y="839364"/>
            <a:ext cx="3928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white"/>
                </a:solidFill>
              </a:rPr>
              <a:t>Institute for Critical Technology and Applied Science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44544" y="177118"/>
            <a:ext cx="6928726" cy="1163217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5017904" y="299148"/>
            <a:ext cx="5645" cy="7732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56444" y="6164744"/>
            <a:ext cx="1916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hume@vt.edu</a:t>
            </a:r>
          </a:p>
          <a:p>
            <a:r>
              <a:rPr lang="en-US" dirty="0">
                <a:solidFill>
                  <a:prstClr val="white"/>
                </a:solidFill>
              </a:rPr>
              <a:t>www.hume.vt.edu</a:t>
            </a:r>
          </a:p>
        </p:txBody>
      </p:sp>
    </p:spTree>
    <p:extLst>
      <p:ext uri="{BB962C8B-B14F-4D97-AF65-F5344CB8AC3E}">
        <p14:creationId xmlns:p14="http://schemas.microsoft.com/office/powerpoint/2010/main" val="270386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1F85C-DCD9-440F-858E-24A480D050C9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2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2D94-74D8-42C2-BE04-441B378ADA12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8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2822" y="6356350"/>
            <a:ext cx="12192000" cy="501650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12192000" cy="874889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88" y="118535"/>
            <a:ext cx="9945511" cy="6886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993423"/>
            <a:ext cx="11960578" cy="52951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40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24078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240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54" y="323234"/>
            <a:ext cx="1851379" cy="3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4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4620" cy="685500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414888" y="0"/>
            <a:ext cx="8777111" cy="6858000"/>
          </a:xfrm>
          <a:prstGeom prst="rect">
            <a:avLst/>
          </a:prstGeom>
          <a:gradFill flip="none" rotWithShape="1">
            <a:gsLst>
              <a:gs pos="0">
                <a:srgbClr val="972F2F">
                  <a:alpha val="0"/>
                </a:srgbClr>
              </a:gs>
              <a:gs pos="65000">
                <a:srgbClr val="632121"/>
              </a:gs>
              <a:gs pos="100000">
                <a:srgbClr val="6321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4562475"/>
            <a:ext cx="12192000" cy="2295525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2192000" cy="455948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4" y="279569"/>
            <a:ext cx="3683005" cy="62918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26942" y="839364"/>
            <a:ext cx="3928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</a:rPr>
              <a:t>Institute for Critical Technology and Applied Science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5144544" y="177118"/>
            <a:ext cx="6928726" cy="1163217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 flipH="1">
            <a:off x="5017904" y="299148"/>
            <a:ext cx="5645" cy="7732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39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2C19-56F5-4DA3-A9A8-897E3305A97C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871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21" y="60326"/>
            <a:ext cx="9952390" cy="7637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721" y="969963"/>
            <a:ext cx="5902854" cy="486304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722" y="1589793"/>
            <a:ext cx="5902854" cy="459987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969963"/>
            <a:ext cx="5925432" cy="486304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1589793"/>
            <a:ext cx="5925432" cy="45998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E0DE-7C3E-4A9D-9CA5-0522E461C606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533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D28D5-0598-4BD9-95AC-A101CB7C52D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8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8CCF-2D98-4AAA-ABC3-0726D83D359C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466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D2B1-B2F4-4000-B424-FE92252F6EB7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8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0DFD-E300-44B9-8961-7E083F37D3C7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91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2822" y="6356350"/>
            <a:ext cx="12192000" cy="501650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12192000" cy="874889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54" y="323234"/>
            <a:ext cx="1851379" cy="31627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89" y="118535"/>
            <a:ext cx="10515600" cy="68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88" y="995893"/>
            <a:ext cx="11977511" cy="5223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29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F64DEF20-7BAF-4721-9F7E-E20BF7432536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297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29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82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Data Mining Academic Emails to Model Employee Behaviors and Analyze Organizational </a:t>
            </a:r>
            <a:r>
              <a:rPr lang="en-US" sz="4400" dirty="0" smtClean="0"/>
              <a:t>Structure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Kayla Straub</a:t>
            </a:r>
          </a:p>
          <a:p>
            <a:r>
              <a:rPr lang="en-US" dirty="0" smtClean="0"/>
              <a:t>Master’s Defense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5ABD3-6F68-4D3C-9639-7E6E3235977A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5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Parsing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Challenge: Email formats are inconsistent </a:t>
            </a:r>
          </a:p>
          <a:p>
            <a:pPr lvl="1"/>
            <a:r>
              <a:rPr lang="en-US" sz="2800" dirty="0" smtClean="0"/>
              <a:t>Forwards are expressed as “</a:t>
            </a:r>
            <a:r>
              <a:rPr lang="en-US" sz="2800" dirty="0" err="1" smtClean="0"/>
              <a:t>Fw</a:t>
            </a:r>
            <a:r>
              <a:rPr lang="en-US" sz="2800" dirty="0" smtClean="0"/>
              <a:t>:” or “</a:t>
            </a:r>
            <a:r>
              <a:rPr lang="en-US" sz="2800" dirty="0" err="1" smtClean="0"/>
              <a:t>Fwd</a:t>
            </a:r>
            <a:r>
              <a:rPr lang="en-US" sz="2800" dirty="0" smtClean="0"/>
              <a:t>:” or “FW:”</a:t>
            </a:r>
          </a:p>
          <a:p>
            <a:pPr lvl="1"/>
            <a:r>
              <a:rPr lang="en-US" sz="2800" dirty="0" smtClean="0"/>
              <a:t>Email address encoded with Unicode</a:t>
            </a:r>
          </a:p>
          <a:p>
            <a:pPr lvl="1"/>
            <a:r>
              <a:rPr lang="en-US" sz="2800" dirty="0" smtClean="0"/>
              <a:t>Some emails have HTML- needed to identify, then parse</a:t>
            </a:r>
          </a:p>
          <a:p>
            <a:pPr lvl="2"/>
            <a:endParaRPr lang="en-US" sz="2400" dirty="0"/>
          </a:p>
          <a:p>
            <a:r>
              <a:rPr lang="en-US" sz="3200" dirty="0" smtClean="0"/>
              <a:t>Process:</a:t>
            </a:r>
          </a:p>
          <a:p>
            <a:pPr lvl="1"/>
            <a:r>
              <a:rPr lang="en-US" sz="2800" dirty="0" smtClean="0"/>
              <a:t>Write a python script to extract data</a:t>
            </a:r>
          </a:p>
          <a:p>
            <a:pPr lvl="1"/>
            <a:r>
              <a:rPr lang="en-US" sz="2800" dirty="0" smtClean="0"/>
              <a:t>Test on personal emails to find inconsistent formatting issues</a:t>
            </a:r>
          </a:p>
          <a:p>
            <a:pPr lvl="1"/>
            <a:r>
              <a:rPr lang="en-US" sz="2800" dirty="0" smtClean="0"/>
              <a:t>Ran script on mail server and saved all email metadata into MySQL database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5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Collected Data From Each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Destination and source email </a:t>
            </a:r>
            <a:r>
              <a:rPr lang="en-US" dirty="0" smtClean="0"/>
              <a:t>address</a:t>
            </a:r>
          </a:p>
          <a:p>
            <a:r>
              <a:rPr lang="en-US" dirty="0"/>
              <a:t>Email time stamp </a:t>
            </a:r>
            <a:endParaRPr lang="en-US" dirty="0" smtClean="0"/>
          </a:p>
          <a:p>
            <a:r>
              <a:rPr lang="en-US" dirty="0" smtClean="0"/>
              <a:t>Subject </a:t>
            </a:r>
            <a:r>
              <a:rPr lang="en-US" dirty="0"/>
              <a:t>prefix (e.g., Re:, </a:t>
            </a:r>
            <a:r>
              <a:rPr lang="en-US" dirty="0" err="1"/>
              <a:t>Fwd</a:t>
            </a:r>
            <a:r>
              <a:rPr lang="en-US" dirty="0" smtClean="0"/>
              <a:t>:)</a:t>
            </a:r>
          </a:p>
          <a:p>
            <a:r>
              <a:rPr lang="en-US" dirty="0"/>
              <a:t>Hash of subject after removing </a:t>
            </a:r>
            <a:r>
              <a:rPr lang="en-US" dirty="0" smtClean="0"/>
              <a:t>prefix</a:t>
            </a:r>
          </a:p>
          <a:p>
            <a:r>
              <a:rPr lang="en-US" dirty="0"/>
              <a:t>Hash of body </a:t>
            </a:r>
            <a:r>
              <a:rPr lang="en-US" dirty="0" smtClean="0"/>
              <a:t>text</a:t>
            </a:r>
          </a:p>
          <a:p>
            <a:r>
              <a:rPr lang="en-US" dirty="0"/>
              <a:t>Length of subject in </a:t>
            </a:r>
            <a:r>
              <a:rPr lang="en-US" dirty="0" smtClean="0"/>
              <a:t>characters</a:t>
            </a:r>
          </a:p>
          <a:p>
            <a:r>
              <a:rPr lang="en-US" dirty="0"/>
              <a:t>Length of body text in </a:t>
            </a:r>
            <a:r>
              <a:rPr lang="en-US" dirty="0" smtClean="0"/>
              <a:t>characters</a:t>
            </a:r>
          </a:p>
          <a:p>
            <a:r>
              <a:rPr lang="en-US" dirty="0"/>
              <a:t>Number of </a:t>
            </a:r>
            <a:r>
              <a:rPr lang="en-US" dirty="0" smtClean="0"/>
              <a:t>attachments</a:t>
            </a:r>
          </a:p>
          <a:p>
            <a:r>
              <a:rPr lang="en-US" dirty="0"/>
              <a:t>Indicator if email was digitally </a:t>
            </a:r>
            <a:r>
              <a:rPr lang="en-US" dirty="0" smtClean="0"/>
              <a:t>signed</a:t>
            </a:r>
          </a:p>
          <a:p>
            <a:r>
              <a:rPr lang="en-US" dirty="0"/>
              <a:t>Indicator if email was encrypted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9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Description and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993423"/>
            <a:ext cx="5480603" cy="5295195"/>
          </a:xfrm>
        </p:spPr>
        <p:txBody>
          <a:bodyPr/>
          <a:lstStyle/>
          <a:p>
            <a:r>
              <a:rPr lang="en-US" dirty="0" smtClean="0"/>
              <a:t>37 volunteers in the study</a:t>
            </a:r>
          </a:p>
          <a:p>
            <a:pPr lvl="1"/>
            <a:r>
              <a:rPr lang="en-US" dirty="0" smtClean="0"/>
              <a:t>Plus 32 additional employees from the data</a:t>
            </a:r>
          </a:p>
          <a:p>
            <a:r>
              <a:rPr lang="en-US" dirty="0" smtClean="0"/>
              <a:t>585,096 emails over 3 years</a:t>
            </a:r>
          </a:p>
          <a:p>
            <a:r>
              <a:rPr lang="en-US" dirty="0" smtClean="0"/>
              <a:t>6 job categories:</a:t>
            </a:r>
          </a:p>
          <a:p>
            <a:pPr lvl="1"/>
            <a:r>
              <a:rPr lang="en-US" dirty="0" smtClean="0"/>
              <a:t>Director</a:t>
            </a:r>
          </a:p>
          <a:p>
            <a:pPr lvl="1"/>
            <a:r>
              <a:rPr lang="en-US" dirty="0" smtClean="0"/>
              <a:t>Graduate Student</a:t>
            </a:r>
          </a:p>
          <a:p>
            <a:pPr lvl="1"/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Outreach</a:t>
            </a:r>
          </a:p>
          <a:p>
            <a:pPr lvl="1"/>
            <a:r>
              <a:rPr lang="en-US" dirty="0" smtClean="0"/>
              <a:t>Project Management (PM)</a:t>
            </a:r>
          </a:p>
          <a:p>
            <a:pPr lvl="1"/>
            <a:r>
              <a:rPr lang="en-US" dirty="0" smtClean="0"/>
              <a:t>Research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12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731089"/>
              </p:ext>
            </p:extLst>
          </p:nvPr>
        </p:nvGraphicFramePr>
        <p:xfrm>
          <a:off x="5593492" y="3441940"/>
          <a:ext cx="6142051" cy="2921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5655909"/>
              </p:ext>
            </p:extLst>
          </p:nvPr>
        </p:nvGraphicFramePr>
        <p:xfrm>
          <a:off x="6173270" y="720893"/>
          <a:ext cx="5180530" cy="28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2495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Email Visualization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13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" t="5850" r="7451" b="3016"/>
          <a:stretch/>
        </p:blipFill>
        <p:spPr>
          <a:xfrm>
            <a:off x="1398147" y="906157"/>
            <a:ext cx="9395706" cy="5418921"/>
          </a:xfrm>
        </p:spPr>
      </p:pic>
    </p:spTree>
    <p:extLst>
      <p:ext uri="{BB962C8B-B14F-4D97-AF65-F5344CB8AC3E}">
        <p14:creationId xmlns:p14="http://schemas.microsoft.com/office/powerpoint/2010/main" val="265949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Center vs. Enron Dataset Comparison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838200" y="996854"/>
            <a:ext cx="5181600" cy="5117045"/>
          </a:xfrm>
        </p:spPr>
        <p:txBody>
          <a:bodyPr/>
          <a:lstStyle/>
          <a:p>
            <a:r>
              <a:rPr lang="en-US" dirty="0" smtClean="0"/>
              <a:t>Hume Center dataset:</a:t>
            </a:r>
          </a:p>
          <a:p>
            <a:pPr lvl="1"/>
            <a:r>
              <a:rPr lang="en-US" dirty="0" smtClean="0"/>
              <a:t>More modern</a:t>
            </a:r>
          </a:p>
          <a:p>
            <a:pPr lvl="1"/>
            <a:r>
              <a:rPr lang="en-US" dirty="0" smtClean="0"/>
              <a:t>More distinct emails</a:t>
            </a:r>
          </a:p>
          <a:p>
            <a:pPr lvl="1"/>
            <a:r>
              <a:rPr lang="en-US" dirty="0" smtClean="0"/>
              <a:t>Longer time period</a:t>
            </a:r>
          </a:p>
          <a:p>
            <a:pPr lvl="1"/>
            <a:r>
              <a:rPr lang="en-US" dirty="0" smtClean="0"/>
              <a:t>Academic emails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172200" y="996854"/>
            <a:ext cx="5181600" cy="5117045"/>
          </a:xfrm>
        </p:spPr>
        <p:txBody>
          <a:bodyPr/>
          <a:lstStyle/>
          <a:p>
            <a:r>
              <a:rPr lang="en-US" dirty="0"/>
              <a:t>Enron </a:t>
            </a:r>
            <a:r>
              <a:rPr lang="en-US" dirty="0" smtClean="0"/>
              <a:t>dataset:</a:t>
            </a:r>
            <a:endParaRPr lang="en-US" dirty="0"/>
          </a:p>
          <a:p>
            <a:pPr lvl="1"/>
            <a:r>
              <a:rPr lang="en-US" dirty="0"/>
              <a:t>More employees </a:t>
            </a:r>
          </a:p>
          <a:p>
            <a:pPr lvl="1"/>
            <a:r>
              <a:rPr lang="en-US" dirty="0"/>
              <a:t>More </a:t>
            </a:r>
            <a:r>
              <a:rPr lang="en-US" dirty="0" smtClean="0"/>
              <a:t>distinct email addresses</a:t>
            </a:r>
          </a:p>
          <a:p>
            <a:pPr lvl="1"/>
            <a:r>
              <a:rPr lang="en-US" dirty="0" smtClean="0"/>
              <a:t>Corporate emails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14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40639"/>
              </p:ext>
            </p:extLst>
          </p:nvPr>
        </p:nvGraphicFramePr>
        <p:xfrm>
          <a:off x="1320765" y="3196048"/>
          <a:ext cx="9550470" cy="3107295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779520"/>
                <a:gridCol w="2821305"/>
                <a:gridCol w="2949645"/>
              </a:tblGrid>
              <a:tr h="621459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Hume Center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Enron</a:t>
                      </a:r>
                      <a:endParaRPr lang="en-US" sz="2800" dirty="0"/>
                    </a:p>
                  </a:txBody>
                  <a:tcPr/>
                </a:tc>
              </a:tr>
              <a:tr h="6214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Time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11/2012-11/2015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1/2000-9/2002</a:t>
                      </a:r>
                      <a:endParaRPr lang="en-US" sz="2800" dirty="0"/>
                    </a:p>
                  </a:txBody>
                  <a:tcPr/>
                </a:tc>
              </a:tr>
              <a:tr h="6214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Distinct Email Addresses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32,118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75,406</a:t>
                      </a:r>
                      <a:endParaRPr lang="en-US" sz="2800" dirty="0"/>
                    </a:p>
                  </a:txBody>
                  <a:tcPr/>
                </a:tc>
              </a:tr>
              <a:tr h="6214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Participants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37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158</a:t>
                      </a:r>
                      <a:endParaRPr lang="en-US" sz="2800" dirty="0"/>
                    </a:p>
                  </a:txBody>
                  <a:tcPr/>
                </a:tc>
              </a:tr>
              <a:tr h="62145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Distinct Emails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585,096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252,759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3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</a:t>
            </a:r>
            <a:r>
              <a:rPr lang="en-US" dirty="0"/>
              <a:t>Extraction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Features quantify information extracted from the email metadata</a:t>
            </a:r>
          </a:p>
          <a:p>
            <a:r>
              <a:rPr lang="en-US" sz="3200" dirty="0" smtClean="0"/>
              <a:t>Two categories:</a:t>
            </a:r>
          </a:p>
          <a:p>
            <a:pPr lvl="1"/>
            <a:r>
              <a:rPr lang="en-US" sz="2800" dirty="0" smtClean="0"/>
              <a:t>Traffic-based – 84 features</a:t>
            </a:r>
          </a:p>
          <a:p>
            <a:pPr lvl="1"/>
            <a:r>
              <a:rPr lang="en-US" sz="2800" dirty="0" smtClean="0"/>
              <a:t>Social-based – 30 features</a:t>
            </a:r>
          </a:p>
          <a:p>
            <a:r>
              <a:rPr lang="en-US" sz="3200" dirty="0" smtClean="0"/>
              <a:t>Total features: 114</a:t>
            </a:r>
          </a:p>
          <a:p>
            <a:r>
              <a:rPr lang="en-US" sz="3200" dirty="0" smtClean="0"/>
              <a:t>Calculated using bash, MySQL, and python scripts</a:t>
            </a:r>
            <a:endParaRPr lang="en-US" sz="3200" dirty="0"/>
          </a:p>
          <a:p>
            <a:r>
              <a:rPr lang="en-US" sz="3200" dirty="0"/>
              <a:t>Used as input to the machine learning algorithm</a:t>
            </a:r>
          </a:p>
          <a:p>
            <a:endParaRPr lang="en-US" sz="3200" dirty="0" smtClean="0"/>
          </a:p>
          <a:p>
            <a:pPr algn="r"/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6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Traffic-Based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Generated directly from the collected metadata</a:t>
            </a:r>
          </a:p>
          <a:p>
            <a:r>
              <a:rPr lang="en-US" sz="3200" dirty="0" smtClean="0"/>
              <a:t>Example raw features:</a:t>
            </a:r>
          </a:p>
          <a:p>
            <a:pPr lvl="1"/>
            <a:r>
              <a:rPr lang="en-US" sz="2800" dirty="0" smtClean="0"/>
              <a:t>Unique subjects received</a:t>
            </a:r>
          </a:p>
          <a:p>
            <a:pPr lvl="1"/>
            <a:r>
              <a:rPr lang="en-US" sz="2800" dirty="0" smtClean="0"/>
              <a:t>Number of signed emails received</a:t>
            </a:r>
          </a:p>
          <a:p>
            <a:pPr lvl="1"/>
            <a:r>
              <a:rPr lang="en-US" sz="2800" dirty="0" smtClean="0"/>
              <a:t>Number of emails received as carbon copies</a:t>
            </a:r>
          </a:p>
          <a:p>
            <a:pPr lvl="1"/>
            <a:r>
              <a:rPr lang="en-US" sz="2800" dirty="0" smtClean="0"/>
              <a:t>Average number of emails received per day</a:t>
            </a:r>
          </a:p>
          <a:p>
            <a:pPr lvl="1"/>
            <a:r>
              <a:rPr lang="en-US" sz="2800" dirty="0"/>
              <a:t>Number of emails sent after normal business </a:t>
            </a:r>
            <a:r>
              <a:rPr lang="en-US" sz="2800" dirty="0" smtClean="0"/>
              <a:t>hours</a:t>
            </a:r>
          </a:p>
          <a:p>
            <a:pPr lvl="1"/>
            <a:r>
              <a:rPr lang="en-US" sz="2800" dirty="0" smtClean="0"/>
              <a:t>Number of emails sent within VT</a:t>
            </a:r>
          </a:p>
          <a:p>
            <a:pPr lvl="1"/>
            <a:r>
              <a:rPr lang="en-US" sz="2800" dirty="0" smtClean="0"/>
              <a:t>Number of emails sent within Hume</a:t>
            </a:r>
          </a:p>
          <a:p>
            <a:r>
              <a:rPr lang="en-US" sz="3200" dirty="0" smtClean="0"/>
              <a:t>Also converted raw features as percentages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84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Traffic-based Feature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51" y="993775"/>
            <a:ext cx="9659949" cy="52943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1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275771" y="1059918"/>
            <a:ext cx="11654971" cy="5117045"/>
          </a:xfrm>
        </p:spPr>
        <p:txBody>
          <a:bodyPr/>
          <a:lstStyle/>
          <a:p>
            <a:r>
              <a:rPr lang="en-US" dirty="0" smtClean="0"/>
              <a:t>Nodes represent people</a:t>
            </a:r>
          </a:p>
          <a:p>
            <a:r>
              <a:rPr lang="en-US" dirty="0" smtClean="0"/>
              <a:t>Edges are directed and represent emails exchanged between people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029049"/>
            <a:ext cx="8019143" cy="426030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19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Content Placeholder 14"/>
          <p:cNvSpPr txBox="1">
            <a:spLocks/>
          </p:cNvSpPr>
          <p:nvPr/>
        </p:nvSpPr>
        <p:spPr>
          <a:xfrm>
            <a:off x="275771" y="2140857"/>
            <a:ext cx="4248464" cy="4036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different graphs used</a:t>
            </a:r>
          </a:p>
          <a:p>
            <a:pPr lvl="1"/>
            <a:r>
              <a:rPr lang="en-US" dirty="0"/>
              <a:t>Full graph </a:t>
            </a:r>
            <a:r>
              <a:rPr lang="en-US" dirty="0" smtClean="0"/>
              <a:t>draws edge </a:t>
            </a:r>
            <a:r>
              <a:rPr lang="en-US" dirty="0"/>
              <a:t>between </a:t>
            </a:r>
            <a:r>
              <a:rPr lang="en-US" dirty="0" smtClean="0"/>
              <a:t>people </a:t>
            </a:r>
            <a:r>
              <a:rPr lang="en-US" dirty="0"/>
              <a:t>who exchanged at least one </a:t>
            </a:r>
            <a:r>
              <a:rPr lang="en-US" dirty="0" smtClean="0"/>
              <a:t>email</a:t>
            </a:r>
          </a:p>
          <a:p>
            <a:pPr lvl="1"/>
            <a:r>
              <a:rPr lang="en-US" dirty="0" smtClean="0"/>
              <a:t>2532 edges, 86 nodes</a:t>
            </a:r>
            <a:endParaRPr lang="en-US" dirty="0"/>
          </a:p>
          <a:p>
            <a:pPr lvl="1"/>
            <a:r>
              <a:rPr lang="en-US" dirty="0"/>
              <a:t>Partial graph draws edge between </a:t>
            </a:r>
            <a:r>
              <a:rPr lang="en-US" dirty="0" smtClean="0"/>
              <a:t>people </a:t>
            </a:r>
            <a:r>
              <a:rPr lang="en-US" dirty="0"/>
              <a:t>who exchanged at least 10 </a:t>
            </a:r>
            <a:r>
              <a:rPr lang="en-US" dirty="0" smtClean="0"/>
              <a:t>emails</a:t>
            </a:r>
          </a:p>
          <a:p>
            <a:pPr lvl="1"/>
            <a:r>
              <a:rPr lang="en-US" dirty="0" smtClean="0"/>
              <a:t>1319 edges, 82 nodes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3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Problem statement and contributions</a:t>
            </a:r>
          </a:p>
          <a:p>
            <a:r>
              <a:rPr lang="en-US" sz="3200" dirty="0" smtClean="0"/>
              <a:t>Email dataset </a:t>
            </a:r>
          </a:p>
          <a:p>
            <a:r>
              <a:rPr lang="en-US" sz="3200" dirty="0" smtClean="0"/>
              <a:t>Feature extraction</a:t>
            </a:r>
          </a:p>
          <a:p>
            <a:r>
              <a:rPr lang="en-US" sz="3200" dirty="0" smtClean="0"/>
              <a:t>Algorithm design</a:t>
            </a:r>
          </a:p>
          <a:p>
            <a:r>
              <a:rPr lang="en-US" sz="3200" dirty="0" smtClean="0"/>
              <a:t>Performance analysis</a:t>
            </a:r>
          </a:p>
          <a:p>
            <a:r>
              <a:rPr lang="en-US" sz="3200" dirty="0" smtClean="0"/>
              <a:t>Future work and conclusions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39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Social View - Adjacency Matrix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20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16" y="993775"/>
            <a:ext cx="9159018" cy="5294313"/>
          </a:xfrm>
        </p:spPr>
      </p:pic>
    </p:spTree>
    <p:extLst>
      <p:ext uri="{BB962C8B-B14F-4D97-AF65-F5344CB8AC3E}">
        <p14:creationId xmlns:p14="http://schemas.microsoft.com/office/powerpoint/2010/main" val="105229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Social-Based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 measures</a:t>
            </a:r>
          </a:p>
          <a:p>
            <a:pPr lvl="1"/>
            <a:r>
              <a:rPr lang="en-US" dirty="0" smtClean="0"/>
              <a:t>Degree of a node</a:t>
            </a:r>
          </a:p>
          <a:p>
            <a:pPr lvl="1"/>
            <a:r>
              <a:rPr lang="en-US" dirty="0" smtClean="0"/>
              <a:t>Average neighbor degree</a:t>
            </a:r>
          </a:p>
          <a:p>
            <a:r>
              <a:rPr lang="en-US" dirty="0" smtClean="0"/>
              <a:t>Cliques</a:t>
            </a:r>
          </a:p>
          <a:p>
            <a:r>
              <a:rPr lang="en-US" dirty="0" smtClean="0"/>
              <a:t>Clustering Metrics</a:t>
            </a:r>
          </a:p>
          <a:p>
            <a:r>
              <a:rPr lang="en-US" dirty="0"/>
              <a:t>Search Engine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Centrality Measures</a:t>
            </a:r>
          </a:p>
          <a:p>
            <a:r>
              <a:rPr lang="en-US" dirty="0" smtClean="0"/>
              <a:t>All features calculated for both the full and partial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There exists a shortest path between any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and any other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dirty="0" smtClean="0"/>
              </a:p>
              <a:p>
                <a:r>
                  <a:rPr lang="en-US" dirty="0" err="1" smtClean="0"/>
                  <a:t>Betweenness</a:t>
                </a:r>
                <a:r>
                  <a:rPr lang="en-US" dirty="0" smtClean="0"/>
                  <a:t> centrality of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the percentage of all shortest paths in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dirty="0" smtClean="0"/>
                  <a:t> that traverse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 smtClean="0"/>
                  <a:t> is the set of all nodes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the number of shortest paths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the number of those paths that pass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52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Closeness Centrality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Normalized inverse of the sum of shortest path distances from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to all other nodes in the graph: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is the number of nodes in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b="0" dirty="0" smtClean="0"/>
                  <a:t> is the minimum shortest path distance between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 smtClean="0"/>
                  <a:t> and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b="0" dirty="0" smtClean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4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Social Feature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51" y="993775"/>
            <a:ext cx="9659949" cy="52943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5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Design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50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Selection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94722" y="1064151"/>
            <a:ext cx="4811107" cy="51255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Used limited number of employees:</a:t>
            </a:r>
          </a:p>
          <a:p>
            <a:pPr lvl="1"/>
            <a:r>
              <a:rPr lang="en-US" dirty="0" smtClean="0"/>
              <a:t>29 participants</a:t>
            </a:r>
          </a:p>
          <a:p>
            <a:pPr lvl="1"/>
            <a:r>
              <a:rPr lang="en-US" dirty="0" smtClean="0"/>
              <a:t>Removed people with less than 100 emails</a:t>
            </a:r>
          </a:p>
          <a:p>
            <a:pPr lvl="1"/>
            <a:r>
              <a:rPr lang="en-US" dirty="0" smtClean="0"/>
              <a:t>Removed the two outreach employees</a:t>
            </a:r>
          </a:p>
          <a:p>
            <a:r>
              <a:rPr lang="en-US" dirty="0" smtClean="0"/>
              <a:t>Randomly split emails into train and test sets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Weka</a:t>
            </a:r>
            <a:r>
              <a:rPr lang="en-US" dirty="0" smtClean="0"/>
              <a:t>, evaluated classification accuracy of several algorithms with default parameters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26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874867884"/>
              </p:ext>
            </p:extLst>
          </p:nvPr>
        </p:nvGraphicFramePr>
        <p:xfrm>
          <a:off x="5349240" y="951441"/>
          <a:ext cx="6747511" cy="5238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722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Trees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94721" y="1064151"/>
            <a:ext cx="11927415" cy="5125512"/>
          </a:xfrm>
        </p:spPr>
        <p:txBody>
          <a:bodyPr/>
          <a:lstStyle/>
          <a:p>
            <a:r>
              <a:rPr lang="en-US" dirty="0" smtClean="0"/>
              <a:t>Used to learn a series of rules for classification</a:t>
            </a:r>
          </a:p>
          <a:p>
            <a:r>
              <a:rPr lang="en-US" dirty="0" smtClean="0"/>
              <a:t>Learned using a greedy heuristic</a:t>
            </a:r>
          </a:p>
          <a:p>
            <a:pPr lvl="1"/>
            <a:r>
              <a:rPr lang="en-US" dirty="0" smtClean="0"/>
              <a:t>Starting at the top, split on the best feature</a:t>
            </a:r>
          </a:p>
          <a:p>
            <a:pPr lvl="1"/>
            <a:r>
              <a:rPr lang="en-US" dirty="0" smtClean="0"/>
              <a:t>Automatic feature selection</a:t>
            </a:r>
          </a:p>
          <a:p>
            <a:r>
              <a:rPr lang="en-US" dirty="0"/>
              <a:t>Tree-based classifiers are prone to </a:t>
            </a:r>
            <a:r>
              <a:rPr lang="en-US" dirty="0" smtClean="0"/>
              <a:t>over-fitting</a:t>
            </a:r>
          </a:p>
          <a:p>
            <a:pPr lvl="1"/>
            <a:r>
              <a:rPr lang="en-US" dirty="0" smtClean="0"/>
              <a:t>Low bias, high variance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48" y="3504260"/>
            <a:ext cx="7451204" cy="280543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the Best Split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 smtClean="0"/>
                  <a:t>Entropy: Amount of randomness in the class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charset="0"/>
                      </a:rPr>
                      <m:t>Class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Conditional </a:t>
                </a:r>
                <a:r>
                  <a:rPr lang="en-US" dirty="0"/>
                  <a:t>Entropy: </a:t>
                </a:r>
                <a:r>
                  <a:rPr lang="en-US" dirty="0" smtClean="0"/>
                  <a:t>Amount of randomness in the class distribution when the attribute value is known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 dirty="0" err="1" smtClean="0">
                            <a:latin typeface="Cambria Math" charset="0"/>
                          </a:rPr>
                          <m:t>Class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i="0" dirty="0" err="1" smtClean="0">
                            <a:latin typeface="Cambria Math" charset="0"/>
                          </a:rPr>
                          <m:t>Attribute</m:t>
                        </m:r>
                      </m:e>
                    </m:d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Mutual Information: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Class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Attribute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Class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Class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Attribute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Split on maximum mutual information: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arg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Class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lim>
                        </m:limLow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Class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Class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lim>
                        </m:limLow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Class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 smtClean="0"/>
              </a:p>
              <a:p>
                <a:r>
                  <a:rPr lang="en-US" dirty="0" smtClean="0"/>
                  <a:t>Because variables are continuous, use thresholds to form discrete levels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sz="23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3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>
                            <a:latin typeface="Cambria Math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</m:lim>
                        </m:limLow>
                        <m:r>
                          <a:rPr lang="en-US" sz="2300" i="1">
                            <a:latin typeface="Cambria Math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300" i="0">
                                <a:latin typeface="Cambria Math" charset="0"/>
                              </a:rPr>
                              <m:t>Class</m:t>
                            </m:r>
                          </m:e>
                          <m:e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3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latin typeface="Cambria Math" charset="0"/>
                              </a:rPr>
                              <m:t>arg</m:t>
                            </m:r>
                          </m:fName>
                          <m:e>
                            <m:limLow>
                              <m:limLowPr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300" b="0" i="0" smtClean="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𝑡</m:t>
                                </m:r>
                              </m:lim>
                            </m:limLow>
                            <m:r>
                              <a:rPr lang="en-US" sz="23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300" b="0" i="0" smtClean="0">
                                    <a:latin typeface="Cambria Math" charset="0"/>
                                  </a:rPr>
                                  <m:t>Class</m:t>
                                </m:r>
                              </m:e>
                              <m:e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3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300" b="0" i="1" smtClean="0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3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sz="2300" b="0" i="1" smtClean="0">
                        <a:latin typeface="Cambria Math" charset="0"/>
                      </a:rPr>
                      <m:t>+</m:t>
                    </m:r>
                    <m:r>
                      <a:rPr lang="en-US" sz="2300" b="0" i="1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 charset="0"/>
                          </a:rPr>
                          <m:t>Class</m:t>
                        </m:r>
                      </m:e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3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US" sz="23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3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23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E0DE-7C3E-4A9D-9CA5-0522E461C606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4721" y="1064151"/>
            <a:ext cx="6064981" cy="5125512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Random forests are an ensemble method that is robust to </a:t>
            </a:r>
            <a:r>
              <a:rPr lang="en-US" sz="3200" dirty="0" err="1" smtClean="0"/>
              <a:t>overfitting</a:t>
            </a:r>
            <a:endParaRPr lang="en-US" sz="3200" dirty="0" smtClean="0"/>
          </a:p>
          <a:p>
            <a:r>
              <a:rPr lang="en-US" sz="3200" dirty="0" smtClean="0"/>
              <a:t>Learn many deep random trees and take majority vote of prediction outputs</a:t>
            </a:r>
          </a:p>
          <a:p>
            <a:pPr lvl="1"/>
            <a:r>
              <a:rPr lang="en-US" sz="2800" dirty="0" smtClean="0"/>
              <a:t>“Bagging”, or Bootstrap Aggregating</a:t>
            </a:r>
          </a:p>
          <a:p>
            <a:r>
              <a:rPr lang="en-US" sz="3200" dirty="0" smtClean="0"/>
              <a:t>Random elements introduced in each tree:</a:t>
            </a:r>
          </a:p>
          <a:p>
            <a:pPr lvl="1"/>
            <a:r>
              <a:rPr lang="en-US" sz="2800" dirty="0" smtClean="0"/>
              <a:t>Only a subset of features used</a:t>
            </a:r>
          </a:p>
          <a:p>
            <a:pPr lvl="1"/>
            <a:r>
              <a:rPr lang="en-US" sz="2800" dirty="0" smtClean="0"/>
              <a:t>Only a subset of training data used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29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75479" y="939163"/>
            <a:ext cx="1649871" cy="5512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Data</a:t>
            </a:r>
            <a:endParaRPr lang="en-US" sz="3000" dirty="0"/>
          </a:p>
        </p:txBody>
      </p:sp>
      <p:cxnSp>
        <p:nvCxnSpPr>
          <p:cNvPr id="19" name="Straight Connector 18"/>
          <p:cNvCxnSpPr>
            <a:stCxn id="13" idx="2"/>
          </p:cNvCxnSpPr>
          <p:nvPr/>
        </p:nvCxnSpPr>
        <p:spPr>
          <a:xfrm flipH="1">
            <a:off x="8900414" y="1490452"/>
            <a:ext cx="1" cy="35052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853687" y="1840972"/>
            <a:ext cx="4322919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40" idx="0"/>
          </p:cNvCxnSpPr>
          <p:nvPr/>
        </p:nvCxnSpPr>
        <p:spPr>
          <a:xfrm>
            <a:off x="6871856" y="1834622"/>
            <a:ext cx="881" cy="38481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43" idx="0"/>
          </p:cNvCxnSpPr>
          <p:nvPr/>
        </p:nvCxnSpPr>
        <p:spPr>
          <a:xfrm>
            <a:off x="11176607" y="1825096"/>
            <a:ext cx="0" cy="39433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1" idx="0"/>
          </p:cNvCxnSpPr>
          <p:nvPr/>
        </p:nvCxnSpPr>
        <p:spPr>
          <a:xfrm flipH="1">
            <a:off x="8306391" y="1853672"/>
            <a:ext cx="8362" cy="36576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749287" y="1853672"/>
            <a:ext cx="1" cy="35306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191840" y="22194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sp>
        <p:nvSpPr>
          <p:cNvPr id="41" name="Rectangle 40"/>
          <p:cNvSpPr/>
          <p:nvPr/>
        </p:nvSpPr>
        <p:spPr>
          <a:xfrm>
            <a:off x="7625494" y="22194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sp>
        <p:nvSpPr>
          <p:cNvPr id="42" name="Rectangle 41"/>
          <p:cNvSpPr/>
          <p:nvPr/>
        </p:nvSpPr>
        <p:spPr>
          <a:xfrm>
            <a:off x="9061175" y="22067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sp>
        <p:nvSpPr>
          <p:cNvPr id="43" name="Rectangle 42"/>
          <p:cNvSpPr/>
          <p:nvPr/>
        </p:nvSpPr>
        <p:spPr>
          <a:xfrm>
            <a:off x="10495710" y="2219432"/>
            <a:ext cx="1361793" cy="7634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Random Subset</a:t>
            </a:r>
            <a:endParaRPr lang="en-US" sz="2500" dirty="0"/>
          </a:p>
        </p:txBody>
      </p:sp>
      <p:cxnSp>
        <p:nvCxnSpPr>
          <p:cNvPr id="55" name="Straight Arrow Connector 54"/>
          <p:cNvCxnSpPr>
            <a:stCxn id="40" idx="2"/>
          </p:cNvCxnSpPr>
          <p:nvPr/>
        </p:nvCxnSpPr>
        <p:spPr>
          <a:xfrm>
            <a:off x="6872737" y="2982843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3" idx="2"/>
          </p:cNvCxnSpPr>
          <p:nvPr/>
        </p:nvCxnSpPr>
        <p:spPr>
          <a:xfrm>
            <a:off x="11176607" y="2982843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1" idx="2"/>
          </p:cNvCxnSpPr>
          <p:nvPr/>
        </p:nvCxnSpPr>
        <p:spPr>
          <a:xfrm>
            <a:off x="8306391" y="2982843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2" idx="2"/>
          </p:cNvCxnSpPr>
          <p:nvPr/>
        </p:nvCxnSpPr>
        <p:spPr>
          <a:xfrm>
            <a:off x="9742072" y="2970143"/>
            <a:ext cx="0" cy="2719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6708786" y="3246982"/>
            <a:ext cx="323850" cy="3238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>
            <a:stCxn id="85" idx="3"/>
            <a:endCxn id="88" idx="0"/>
          </p:cNvCxnSpPr>
          <p:nvPr/>
        </p:nvCxnSpPr>
        <p:spPr>
          <a:xfrm flipH="1">
            <a:off x="6541421" y="3523405"/>
            <a:ext cx="214792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6455696" y="3717334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>
            <a:stCxn id="85" idx="5"/>
            <a:endCxn id="142" idx="0"/>
          </p:cNvCxnSpPr>
          <p:nvPr/>
        </p:nvCxnSpPr>
        <p:spPr>
          <a:xfrm>
            <a:off x="6985209" y="3523405"/>
            <a:ext cx="247245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8" idx="5"/>
            <a:endCxn id="97" idx="0"/>
          </p:cNvCxnSpPr>
          <p:nvPr/>
        </p:nvCxnSpPr>
        <p:spPr>
          <a:xfrm>
            <a:off x="6602038" y="3863676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6608845" y="4058739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/>
          <p:cNvCxnSpPr>
            <a:stCxn id="88" idx="3"/>
            <a:endCxn id="101" idx="0"/>
          </p:cNvCxnSpPr>
          <p:nvPr/>
        </p:nvCxnSpPr>
        <p:spPr>
          <a:xfrm flipH="1">
            <a:off x="6375380" y="3863676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6287274" y="4053815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7146729" y="3717334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/>
          <p:cNvCxnSpPr>
            <a:stCxn id="142" idx="5"/>
            <a:endCxn id="144" idx="0"/>
          </p:cNvCxnSpPr>
          <p:nvPr/>
        </p:nvCxnSpPr>
        <p:spPr>
          <a:xfrm>
            <a:off x="7293071" y="3863676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/>
          <p:cNvSpPr/>
          <p:nvPr/>
        </p:nvSpPr>
        <p:spPr>
          <a:xfrm>
            <a:off x="7299878" y="4058739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/>
          <p:cNvCxnSpPr>
            <a:stCxn id="142" idx="3"/>
            <a:endCxn id="146" idx="0"/>
          </p:cNvCxnSpPr>
          <p:nvPr/>
        </p:nvCxnSpPr>
        <p:spPr>
          <a:xfrm flipH="1">
            <a:off x="7066413" y="3863676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/>
          <p:cNvSpPr/>
          <p:nvPr/>
        </p:nvSpPr>
        <p:spPr>
          <a:xfrm>
            <a:off x="6978307" y="4053815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8152225" y="3247848"/>
            <a:ext cx="323850" cy="3238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7" name="Straight Arrow Connector 196"/>
          <p:cNvCxnSpPr>
            <a:stCxn id="196" idx="3"/>
            <a:endCxn id="198" idx="0"/>
          </p:cNvCxnSpPr>
          <p:nvPr/>
        </p:nvCxnSpPr>
        <p:spPr>
          <a:xfrm flipH="1">
            <a:off x="7984860" y="3524271"/>
            <a:ext cx="214792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7899135" y="3718200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Arrow Connector 198"/>
          <p:cNvCxnSpPr>
            <a:stCxn id="196" idx="5"/>
            <a:endCxn id="204" idx="0"/>
          </p:cNvCxnSpPr>
          <p:nvPr/>
        </p:nvCxnSpPr>
        <p:spPr>
          <a:xfrm>
            <a:off x="8428648" y="3524271"/>
            <a:ext cx="247245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198" idx="5"/>
            <a:endCxn id="201" idx="0"/>
          </p:cNvCxnSpPr>
          <p:nvPr/>
        </p:nvCxnSpPr>
        <p:spPr>
          <a:xfrm>
            <a:off x="8045477" y="3864542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8052284" y="4059605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" name="Straight Arrow Connector 201"/>
          <p:cNvCxnSpPr>
            <a:stCxn id="198" idx="3"/>
            <a:endCxn id="203" idx="0"/>
          </p:cNvCxnSpPr>
          <p:nvPr/>
        </p:nvCxnSpPr>
        <p:spPr>
          <a:xfrm flipH="1">
            <a:off x="7818819" y="3864542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/>
          <p:cNvSpPr/>
          <p:nvPr/>
        </p:nvSpPr>
        <p:spPr>
          <a:xfrm>
            <a:off x="7730713" y="4054681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8590168" y="3718200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Arrow Connector 204"/>
          <p:cNvCxnSpPr>
            <a:stCxn id="204" idx="5"/>
            <a:endCxn id="206" idx="0"/>
          </p:cNvCxnSpPr>
          <p:nvPr/>
        </p:nvCxnSpPr>
        <p:spPr>
          <a:xfrm>
            <a:off x="8736510" y="3864542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>
          <a:xfrm>
            <a:off x="8743317" y="4059605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" name="Straight Arrow Connector 206"/>
          <p:cNvCxnSpPr>
            <a:stCxn id="204" idx="3"/>
            <a:endCxn id="208" idx="0"/>
          </p:cNvCxnSpPr>
          <p:nvPr/>
        </p:nvCxnSpPr>
        <p:spPr>
          <a:xfrm flipH="1">
            <a:off x="8509852" y="3864542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8421746" y="4054681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9592131" y="3246982"/>
            <a:ext cx="323850" cy="3238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Straight Arrow Connector 209"/>
          <p:cNvCxnSpPr>
            <a:stCxn id="209" idx="3"/>
            <a:endCxn id="211" idx="0"/>
          </p:cNvCxnSpPr>
          <p:nvPr/>
        </p:nvCxnSpPr>
        <p:spPr>
          <a:xfrm flipH="1">
            <a:off x="9424766" y="3523405"/>
            <a:ext cx="214792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/>
          <p:cNvSpPr/>
          <p:nvPr/>
        </p:nvSpPr>
        <p:spPr>
          <a:xfrm>
            <a:off x="9339041" y="3717334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" name="Straight Arrow Connector 211"/>
          <p:cNvCxnSpPr>
            <a:stCxn id="209" idx="5"/>
            <a:endCxn id="217" idx="0"/>
          </p:cNvCxnSpPr>
          <p:nvPr/>
        </p:nvCxnSpPr>
        <p:spPr>
          <a:xfrm>
            <a:off x="9868554" y="3523405"/>
            <a:ext cx="247245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11" idx="5"/>
            <a:endCxn id="214" idx="0"/>
          </p:cNvCxnSpPr>
          <p:nvPr/>
        </p:nvCxnSpPr>
        <p:spPr>
          <a:xfrm>
            <a:off x="9485383" y="3863676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213"/>
          <p:cNvSpPr/>
          <p:nvPr/>
        </p:nvSpPr>
        <p:spPr>
          <a:xfrm>
            <a:off x="9492190" y="4058739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5" name="Straight Arrow Connector 214"/>
          <p:cNvCxnSpPr>
            <a:stCxn id="211" idx="3"/>
            <a:endCxn id="216" idx="0"/>
          </p:cNvCxnSpPr>
          <p:nvPr/>
        </p:nvCxnSpPr>
        <p:spPr>
          <a:xfrm flipH="1">
            <a:off x="9258725" y="3863676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Oval 215"/>
          <p:cNvSpPr/>
          <p:nvPr/>
        </p:nvSpPr>
        <p:spPr>
          <a:xfrm>
            <a:off x="9170619" y="4053815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10030074" y="3717334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8" name="Straight Arrow Connector 217"/>
          <p:cNvCxnSpPr>
            <a:stCxn id="217" idx="5"/>
            <a:endCxn id="219" idx="0"/>
          </p:cNvCxnSpPr>
          <p:nvPr/>
        </p:nvCxnSpPr>
        <p:spPr>
          <a:xfrm>
            <a:off x="10176416" y="3863676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/>
          <p:cNvSpPr/>
          <p:nvPr/>
        </p:nvSpPr>
        <p:spPr>
          <a:xfrm>
            <a:off x="10183223" y="4058739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0" name="Straight Arrow Connector 219"/>
          <p:cNvCxnSpPr>
            <a:stCxn id="217" idx="3"/>
            <a:endCxn id="221" idx="0"/>
          </p:cNvCxnSpPr>
          <p:nvPr/>
        </p:nvCxnSpPr>
        <p:spPr>
          <a:xfrm flipH="1">
            <a:off x="9949758" y="3863676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/>
          <p:cNvSpPr/>
          <p:nvPr/>
        </p:nvSpPr>
        <p:spPr>
          <a:xfrm>
            <a:off x="9861652" y="4053815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11021559" y="3242100"/>
            <a:ext cx="323850" cy="3238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3" name="Straight Arrow Connector 222"/>
          <p:cNvCxnSpPr>
            <a:stCxn id="222" idx="3"/>
            <a:endCxn id="224" idx="0"/>
          </p:cNvCxnSpPr>
          <p:nvPr/>
        </p:nvCxnSpPr>
        <p:spPr>
          <a:xfrm flipH="1">
            <a:off x="10854194" y="3518523"/>
            <a:ext cx="214792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/>
          <p:cNvSpPr/>
          <p:nvPr/>
        </p:nvSpPr>
        <p:spPr>
          <a:xfrm>
            <a:off x="10768469" y="3712452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Arrow Connector 224"/>
          <p:cNvCxnSpPr>
            <a:stCxn id="222" idx="5"/>
            <a:endCxn id="230" idx="0"/>
          </p:cNvCxnSpPr>
          <p:nvPr/>
        </p:nvCxnSpPr>
        <p:spPr>
          <a:xfrm>
            <a:off x="11297982" y="3518523"/>
            <a:ext cx="247245" cy="1939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224" idx="5"/>
            <a:endCxn id="227" idx="0"/>
          </p:cNvCxnSpPr>
          <p:nvPr/>
        </p:nvCxnSpPr>
        <p:spPr>
          <a:xfrm>
            <a:off x="10914811" y="3858794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Oval 226"/>
          <p:cNvSpPr/>
          <p:nvPr/>
        </p:nvSpPr>
        <p:spPr>
          <a:xfrm>
            <a:off x="10921618" y="4053857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8" name="Straight Arrow Connector 227"/>
          <p:cNvCxnSpPr>
            <a:stCxn id="224" idx="3"/>
            <a:endCxn id="229" idx="0"/>
          </p:cNvCxnSpPr>
          <p:nvPr/>
        </p:nvCxnSpPr>
        <p:spPr>
          <a:xfrm flipH="1">
            <a:off x="10688153" y="3858794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/>
          <p:cNvSpPr/>
          <p:nvPr/>
        </p:nvSpPr>
        <p:spPr>
          <a:xfrm>
            <a:off x="10600047" y="4048933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11459502" y="3712452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Arrow Connector 230"/>
          <p:cNvCxnSpPr>
            <a:stCxn id="230" idx="5"/>
            <a:endCxn id="232" idx="0"/>
          </p:cNvCxnSpPr>
          <p:nvPr/>
        </p:nvCxnSpPr>
        <p:spPr>
          <a:xfrm>
            <a:off x="11605844" y="3858794"/>
            <a:ext cx="92532" cy="1950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/>
          <p:cNvSpPr/>
          <p:nvPr/>
        </p:nvSpPr>
        <p:spPr>
          <a:xfrm>
            <a:off x="11612651" y="4053857"/>
            <a:ext cx="171450" cy="171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Straight Arrow Connector 232"/>
          <p:cNvCxnSpPr>
            <a:stCxn id="230" idx="3"/>
            <a:endCxn id="234" idx="0"/>
          </p:cNvCxnSpPr>
          <p:nvPr/>
        </p:nvCxnSpPr>
        <p:spPr>
          <a:xfrm flipH="1">
            <a:off x="11379186" y="3858794"/>
            <a:ext cx="105424" cy="1901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/>
          <p:nvPr/>
        </p:nvSpPr>
        <p:spPr>
          <a:xfrm>
            <a:off x="11291080" y="4048933"/>
            <a:ext cx="176212" cy="176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5" name="Straight Arrow Connector 234"/>
          <p:cNvCxnSpPr/>
          <p:nvPr/>
        </p:nvCxnSpPr>
        <p:spPr>
          <a:xfrm>
            <a:off x="6871856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/>
          <p:nvPr/>
        </p:nvCxnSpPr>
        <p:spPr>
          <a:xfrm>
            <a:off x="8357756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/>
          <p:nvPr/>
        </p:nvCxnSpPr>
        <p:spPr>
          <a:xfrm>
            <a:off x="9761106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11188425" y="4351762"/>
            <a:ext cx="0" cy="25925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/>
              <p:cNvSpPr txBox="1"/>
              <p:nvPr/>
            </p:nvSpPr>
            <p:spPr>
              <a:xfrm>
                <a:off x="8257411" y="4567847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2" name="TextBox 2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411" y="4567847"/>
                <a:ext cx="286873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/>
              <p:cNvSpPr txBox="1"/>
              <p:nvPr/>
            </p:nvSpPr>
            <p:spPr>
              <a:xfrm>
                <a:off x="9617669" y="4567846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3" name="TextBox 2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669" y="4567846"/>
                <a:ext cx="286873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/>
              <p:cNvSpPr txBox="1"/>
              <p:nvPr/>
            </p:nvSpPr>
            <p:spPr>
              <a:xfrm>
                <a:off x="11044717" y="4561788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4" name="TextBox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717" y="4561788"/>
                <a:ext cx="28687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Rectangle 246"/>
          <p:cNvSpPr/>
          <p:nvPr/>
        </p:nvSpPr>
        <p:spPr>
          <a:xfrm>
            <a:off x="7906925" y="5809080"/>
            <a:ext cx="2357701" cy="5140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Final Prediction</a:t>
            </a:r>
            <a:endParaRPr 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/>
              <p:cNvSpPr txBox="1"/>
              <p:nvPr/>
            </p:nvSpPr>
            <p:spPr>
              <a:xfrm>
                <a:off x="6788519" y="4567440"/>
                <a:ext cx="281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519" y="4567440"/>
                <a:ext cx="281552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1739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0" name="Rounded Rectangle 279"/>
          <p:cNvSpPr/>
          <p:nvPr/>
        </p:nvSpPr>
        <p:spPr>
          <a:xfrm>
            <a:off x="8470030" y="5098363"/>
            <a:ext cx="1234992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Voting</a:t>
            </a:r>
            <a:endParaRPr lang="en-US" sz="2500" dirty="0"/>
          </a:p>
        </p:txBody>
      </p:sp>
      <p:cxnSp>
        <p:nvCxnSpPr>
          <p:cNvPr id="281" name="Straight Arrow Connector 280"/>
          <p:cNvCxnSpPr>
            <a:stCxn id="280" idx="2"/>
            <a:endCxn id="247" idx="0"/>
          </p:cNvCxnSpPr>
          <p:nvPr/>
        </p:nvCxnSpPr>
        <p:spPr>
          <a:xfrm flipH="1">
            <a:off x="9085776" y="5555563"/>
            <a:ext cx="1750" cy="25351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>
            <a:endCxn id="280" idx="1"/>
          </p:cNvCxnSpPr>
          <p:nvPr/>
        </p:nvCxnSpPr>
        <p:spPr>
          <a:xfrm>
            <a:off x="7032636" y="4870016"/>
            <a:ext cx="1437394" cy="45694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>
            <a:off x="8552270" y="4857316"/>
            <a:ext cx="230506" cy="24104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endCxn id="280" idx="3"/>
          </p:cNvCxnSpPr>
          <p:nvPr/>
        </p:nvCxnSpPr>
        <p:spPr>
          <a:xfrm flipH="1">
            <a:off x="9705022" y="4850833"/>
            <a:ext cx="1302322" cy="47613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/>
          <p:nvPr/>
        </p:nvCxnSpPr>
        <p:spPr>
          <a:xfrm flipH="1">
            <a:off x="9387831" y="4857315"/>
            <a:ext cx="230506" cy="24104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16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Email </a:t>
            </a:r>
            <a:r>
              <a:rPr lang="en-US" sz="3200" dirty="0"/>
              <a:t>is everywhere</a:t>
            </a:r>
            <a:r>
              <a:rPr lang="en-US" sz="3200" dirty="0" smtClean="0"/>
              <a:t>!</a:t>
            </a:r>
          </a:p>
          <a:p>
            <a:r>
              <a:rPr lang="en-US" sz="3200" dirty="0" smtClean="0"/>
              <a:t>Difficult to research email because of inherent privacy concerns</a:t>
            </a:r>
          </a:p>
          <a:p>
            <a:r>
              <a:rPr lang="en-US" sz="3200" dirty="0"/>
              <a:t>Lack of modern email datasets with accurate job title </a:t>
            </a:r>
            <a:r>
              <a:rPr lang="en-US" sz="3200" dirty="0" smtClean="0"/>
              <a:t>labels</a:t>
            </a:r>
            <a:endParaRPr lang="en-US" sz="3200" dirty="0"/>
          </a:p>
          <a:p>
            <a:r>
              <a:rPr lang="en-US" sz="3200" dirty="0" smtClean="0"/>
              <a:t>What information about an organization is embedded in the organizational email communication?</a:t>
            </a:r>
          </a:p>
          <a:p>
            <a:r>
              <a:rPr lang="en-US" sz="3200" dirty="0" smtClean="0"/>
              <a:t>Organic vs. official organizational charts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492" y="4933950"/>
            <a:ext cx="11553371" cy="111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What information about an organization can be extracted from emails?</a:t>
            </a:r>
          </a:p>
        </p:txBody>
      </p:sp>
    </p:spTree>
    <p:extLst>
      <p:ext uri="{BB962C8B-B14F-4D97-AF65-F5344CB8AC3E}">
        <p14:creationId xmlns:p14="http://schemas.microsoft.com/office/powerpoint/2010/main" val="36674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Data split:</a:t>
                </a:r>
              </a:p>
              <a:p>
                <a:pPr lvl="1"/>
                <a:r>
                  <a:rPr lang="en-US" dirty="0" smtClean="0"/>
                  <a:t>35% training, 30% cross-validation, 35% testing</a:t>
                </a:r>
              </a:p>
              <a:p>
                <a:r>
                  <a:rPr lang="en-US" dirty="0" smtClean="0"/>
                  <a:t>Number of trees</a:t>
                </a:r>
              </a:p>
              <a:p>
                <a:pPr lvl="1"/>
                <a:r>
                  <a:rPr lang="en-US" dirty="0" smtClean="0"/>
                  <a:t>750</a:t>
                </a:r>
              </a:p>
              <a:p>
                <a:r>
                  <a:rPr lang="en-US" dirty="0" smtClean="0"/>
                  <a:t>Number of features considered per branch split</a:t>
                </a:r>
              </a:p>
              <a:p>
                <a:pPr lvl="1"/>
                <a:r>
                  <a:rPr lang="en-US" dirty="0" smtClean="0"/>
                  <a:t>7</a:t>
                </a:r>
              </a:p>
              <a:p>
                <a:pPr lvl="1"/>
                <a:r>
                  <a:rPr lang="en-US" dirty="0" smtClean="0"/>
                  <a:t>6% of total possible features</a:t>
                </a:r>
              </a:p>
              <a:p>
                <a:r>
                  <a:rPr lang="en-US" dirty="0" smtClean="0"/>
                  <a:t>Number of samples used per tree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den>
                    </m:f>
                    <m:r>
                      <a:rPr lang="en-US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observations, with replacement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4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31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462187"/>
              </p:ext>
            </p:extLst>
          </p:nvPr>
        </p:nvGraphicFramePr>
        <p:xfrm>
          <a:off x="951300" y="1049258"/>
          <a:ext cx="10203816" cy="502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6673"/>
                <a:gridCol w="5810314"/>
                <a:gridCol w="891985"/>
                <a:gridCol w="2684844"/>
              </a:tblGrid>
              <a:tr h="3017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New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Mutual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Information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Unique subjects</a:t>
                      </a:r>
                      <a:r>
                        <a:rPr lang="en-US" sz="1900" baseline="0" dirty="0" smtClean="0"/>
                        <a:t> received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0.728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r>
                        <a:rPr lang="en-US" sz="1900" b="1" u="none" dirty="0" smtClean="0"/>
                        <a:t> </a:t>
                      </a:r>
                      <a:endParaRPr lang="en-US" sz="1900" b="1" i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n-US" sz="1900" b="1" u="none" dirty="0" smtClean="0"/>
                        <a:t>Total signed emails received</a:t>
                      </a:r>
                      <a:endParaRPr lang="en-US" sz="1900" b="1" i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900" b="1" u="none" dirty="0" smtClean="0"/>
                        <a:t>Traffic</a:t>
                      </a:r>
                      <a:endParaRPr lang="en-US" sz="1900" b="1" i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900" b="1" u="none" dirty="0" smtClean="0"/>
                        <a:t>0.728</a:t>
                      </a:r>
                      <a:endParaRPr lang="en-US" sz="1900" b="1" i="0" u="none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Hubs (partial graph)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0.589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Number of emails received as forwards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0.519</a:t>
                      </a:r>
                      <a:endParaRPr lang="en-US" sz="1900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endParaRPr lang="en-US" sz="1900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Current</a:t>
                      </a:r>
                      <a:r>
                        <a:rPr lang="en-US" sz="1900" baseline="0" dirty="0" smtClean="0"/>
                        <a:t> flow closeness centrality (partial graph)</a:t>
                      </a:r>
                      <a:endParaRPr lang="en-US" sz="1900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0.512</a:t>
                      </a:r>
                      <a:endParaRPr lang="en-US" sz="1900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/>
                        <a:t>Pagerank</a:t>
                      </a:r>
                      <a:r>
                        <a:rPr lang="en-US" sz="1900" baseline="0" dirty="0" smtClean="0"/>
                        <a:t> (partial graph)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0.512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Percentage of emails sent with unique addresses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0.51</a:t>
                      </a:r>
                      <a:endParaRPr lang="en-US" sz="1900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Number</a:t>
                      </a:r>
                      <a:r>
                        <a:rPr lang="en-US" sz="1900" baseline="0" dirty="0" smtClean="0"/>
                        <a:t> of emails received as carbon copies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0.5</a:t>
                      </a:r>
                      <a:endParaRPr lang="en-US" sz="1900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 smtClean="0"/>
                        <a:t>Pagerank</a:t>
                      </a:r>
                      <a:r>
                        <a:rPr lang="en-US" sz="1900" baseline="0" dirty="0" smtClean="0"/>
                        <a:t> (full graph)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0.492</a:t>
                      </a:r>
                      <a:endParaRPr lang="en-US" sz="19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Average number of emails received per day</a:t>
                      </a: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Traffic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0.489</a:t>
                      </a:r>
                      <a:endParaRPr lang="en-US" sz="1900" dirty="0"/>
                    </a:p>
                  </a:txBody>
                  <a:tcPr/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r>
                        <a:rPr lang="en-US" sz="1900" b="1" dirty="0" smtClean="0"/>
                        <a:t> </a:t>
                      </a:r>
                      <a:endParaRPr lang="en-US" sz="19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b="1" dirty="0" smtClean="0"/>
                        <a:t>Communicability</a:t>
                      </a:r>
                      <a:r>
                        <a:rPr lang="en-US" sz="1900" b="1" baseline="0" dirty="0" smtClean="0"/>
                        <a:t> </a:t>
                      </a:r>
                      <a:r>
                        <a:rPr lang="en-US" sz="1900" b="1" baseline="0" dirty="0" err="1" smtClean="0"/>
                        <a:t>betweenness</a:t>
                      </a:r>
                      <a:r>
                        <a:rPr lang="en-US" sz="1900" b="1" baseline="0" dirty="0" smtClean="0"/>
                        <a:t> centrality (partial graph)</a:t>
                      </a:r>
                      <a:endParaRPr lang="en-US" sz="19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/>
                        <a:t>Social</a:t>
                      </a:r>
                      <a:endParaRPr lang="en-US" sz="19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/>
                        <a:t>0.486</a:t>
                      </a:r>
                      <a:endParaRPr lang="en-US" sz="19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marL="342900" indent="-342900" algn="ctr">
                        <a:buFont typeface="Wingdings" charset="2"/>
                        <a:buChar char="ü"/>
                      </a:pPr>
                      <a:endParaRPr lang="en-US" sz="19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Communicability centrality (partial graph)</a:t>
                      </a:r>
                      <a:endParaRPr lang="en-US" sz="19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Social</a:t>
                      </a:r>
                      <a:endParaRPr lang="en-US" sz="19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0.486</a:t>
                      </a:r>
                      <a:endParaRPr lang="en-US" sz="19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62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Analysis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4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Training: random 35% of emails</a:t>
            </a:r>
          </a:p>
          <a:p>
            <a:r>
              <a:rPr lang="en-US" sz="3200" dirty="0" smtClean="0"/>
              <a:t>Cross-validation: random 30% of emails</a:t>
            </a:r>
          </a:p>
          <a:p>
            <a:r>
              <a:rPr lang="en-US" sz="3200" dirty="0" smtClean="0"/>
              <a:t>Testing: random 35% of emails</a:t>
            </a:r>
          </a:p>
          <a:p>
            <a:r>
              <a:rPr lang="en-US" sz="3200" dirty="0" smtClean="0"/>
              <a:t>Using Random Forests and tuned parameters</a:t>
            </a:r>
          </a:p>
          <a:p>
            <a:endParaRPr lang="en-US" sz="3200" dirty="0"/>
          </a:p>
          <a:p>
            <a:r>
              <a:rPr lang="en-US" sz="3200" dirty="0" smtClean="0"/>
              <a:t>Potential bias:</a:t>
            </a:r>
          </a:p>
          <a:p>
            <a:pPr lvl="1"/>
            <a:r>
              <a:rPr lang="en-US" sz="2800" dirty="0" smtClean="0"/>
              <a:t>Training and testing performed on the same people due to small sample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Results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42" y="1009337"/>
            <a:ext cx="5596758" cy="517111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2" y="1000125"/>
            <a:ext cx="5902854" cy="51895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Overall very accurate: 95.7%</a:t>
            </a:r>
          </a:p>
          <a:p>
            <a:r>
              <a:rPr lang="en-US" sz="3200" dirty="0" smtClean="0"/>
              <a:t>Confusion between graduate students and researchers</a:t>
            </a:r>
          </a:p>
          <a:p>
            <a:r>
              <a:rPr lang="en-US" sz="3200" dirty="0" smtClean="0"/>
              <a:t>These errors are understandable</a:t>
            </a:r>
          </a:p>
          <a:p>
            <a:pPr lvl="1"/>
            <a:r>
              <a:rPr lang="en-US" sz="2800" dirty="0" smtClean="0"/>
              <a:t>Some doctoral students have been working at the center for 3-5 years</a:t>
            </a:r>
          </a:p>
          <a:p>
            <a:pPr lvl="1"/>
            <a:r>
              <a:rPr lang="en-US" sz="2800" dirty="0" smtClean="0"/>
              <a:t>Some research faculty are also graduate students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767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Over Time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0" y="1064151"/>
            <a:ext cx="6334655" cy="5125512"/>
          </a:xfrm>
        </p:spPr>
        <p:txBody>
          <a:bodyPr/>
          <a:lstStyle/>
          <a:p>
            <a:r>
              <a:rPr lang="en-US" dirty="0" smtClean="0"/>
              <a:t>Considered employees with at least 10 months of emails </a:t>
            </a:r>
          </a:p>
          <a:p>
            <a:r>
              <a:rPr lang="en-US" dirty="0" smtClean="0"/>
              <a:t>Procedure:</a:t>
            </a:r>
          </a:p>
          <a:p>
            <a:pPr lvl="1"/>
            <a:r>
              <a:rPr lang="en-US" dirty="0" smtClean="0"/>
              <a:t>Data split into 1-month segments</a:t>
            </a:r>
          </a:p>
          <a:p>
            <a:pPr lvl="1"/>
            <a:r>
              <a:rPr lang="en-US" dirty="0" smtClean="0"/>
              <a:t>First month used as training</a:t>
            </a:r>
          </a:p>
          <a:p>
            <a:pPr lvl="1"/>
            <a:r>
              <a:rPr lang="en-US" dirty="0" smtClean="0"/>
              <a:t>Months 2-10 used as test data</a:t>
            </a:r>
          </a:p>
          <a:p>
            <a:r>
              <a:rPr lang="en-US" dirty="0" smtClean="0"/>
              <a:t>Confirms assumption that email behavior is constant in time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205" y="1848255"/>
            <a:ext cx="6365546" cy="33271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5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Leave-One-Out Cross-Validation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Concerned about bias from training and testing on same people</a:t>
            </a:r>
          </a:p>
          <a:p>
            <a:r>
              <a:rPr lang="en-US" dirty="0" smtClean="0"/>
              <a:t>Procedure</a:t>
            </a:r>
          </a:p>
          <a:p>
            <a:pPr lvl="1"/>
            <a:r>
              <a:rPr lang="en-US" dirty="0" smtClean="0"/>
              <a:t>Train on all but one sample</a:t>
            </a:r>
          </a:p>
          <a:p>
            <a:pPr lvl="1"/>
            <a:r>
              <a:rPr lang="en-US" dirty="0" smtClean="0"/>
              <a:t>Test on that sample</a:t>
            </a:r>
          </a:p>
          <a:p>
            <a:pPr lvl="1"/>
            <a:r>
              <a:rPr lang="en-US" dirty="0" smtClean="0"/>
              <a:t>Repeat for all samples</a:t>
            </a:r>
          </a:p>
          <a:p>
            <a:r>
              <a:rPr lang="en-US" dirty="0" smtClean="0"/>
              <a:t>Removed Outreach for this test because only contains two samples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2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LOOCV Classification Results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67" y="1064151"/>
            <a:ext cx="5393277" cy="502314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4721" y="1064151"/>
            <a:ext cx="6168056" cy="5125512"/>
          </a:xfrm>
        </p:spPr>
        <p:txBody>
          <a:bodyPr/>
          <a:lstStyle/>
          <a:p>
            <a:r>
              <a:rPr lang="en-US" dirty="0" smtClean="0"/>
              <a:t>Lower accuracy than previous result</a:t>
            </a:r>
          </a:p>
          <a:p>
            <a:pPr lvl="1"/>
            <a:r>
              <a:rPr lang="en-US" dirty="0" smtClean="0"/>
              <a:t>67.2% overall</a:t>
            </a:r>
          </a:p>
          <a:p>
            <a:pPr lvl="1"/>
            <a:r>
              <a:rPr lang="en-US" dirty="0" smtClean="0"/>
              <a:t>Due to low sample size</a:t>
            </a:r>
          </a:p>
          <a:p>
            <a:pPr lvl="1"/>
            <a:r>
              <a:rPr lang="en-US" dirty="0" smtClean="0"/>
              <a:t>Different roles in each group</a:t>
            </a:r>
          </a:p>
          <a:p>
            <a:r>
              <a:rPr lang="en-US" dirty="0" smtClean="0"/>
              <a:t>Graduate students very accurate</a:t>
            </a:r>
          </a:p>
          <a:p>
            <a:pPr lvl="1"/>
            <a:r>
              <a:rPr lang="en-US" dirty="0" smtClean="0"/>
              <a:t>90.0%</a:t>
            </a:r>
          </a:p>
          <a:p>
            <a:r>
              <a:rPr lang="en-US" dirty="0" smtClean="0"/>
              <a:t>In each category, there are more true positives than false positives from any other label</a:t>
            </a:r>
          </a:p>
          <a:p>
            <a:r>
              <a:rPr lang="en-US" dirty="0" err="1"/>
              <a:t>Namata</a:t>
            </a:r>
            <a:r>
              <a:rPr lang="en-US" dirty="0"/>
              <a:t> et al. </a:t>
            </a:r>
            <a:r>
              <a:rPr lang="en-US" dirty="0" smtClean="0"/>
              <a:t>2006 performed same analysis on Enron with 62.09% accuracy</a:t>
            </a:r>
          </a:p>
          <a:p>
            <a:pPr lvl="1"/>
            <a:r>
              <a:rPr lang="en-US" dirty="0"/>
              <a:t>Improvement of </a:t>
            </a:r>
            <a:r>
              <a:rPr lang="en-US" dirty="0" smtClean="0"/>
              <a:t>5.11%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Analysis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1564487"/>
            <a:ext cx="5676900" cy="413707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4722" y="1066800"/>
            <a:ext cx="6191778" cy="51228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Gathered ground-truth project labels</a:t>
            </a:r>
          </a:p>
          <a:p>
            <a:pPr lvl="1"/>
            <a:r>
              <a:rPr lang="en-US" dirty="0" smtClean="0"/>
              <a:t>Director for all classes</a:t>
            </a:r>
          </a:p>
          <a:p>
            <a:pPr lvl="1"/>
            <a:r>
              <a:rPr lang="en-US" dirty="0" smtClean="0"/>
              <a:t>PM for graduate students and researchers</a:t>
            </a:r>
          </a:p>
          <a:p>
            <a:r>
              <a:rPr lang="en-US" dirty="0"/>
              <a:t>Project labels were unavailable for some past </a:t>
            </a:r>
            <a:r>
              <a:rPr lang="en-US" dirty="0" smtClean="0"/>
              <a:t>employees</a:t>
            </a:r>
          </a:p>
          <a:p>
            <a:r>
              <a:rPr lang="en-US" dirty="0" smtClean="0"/>
              <a:t>Overall:</a:t>
            </a:r>
          </a:p>
          <a:p>
            <a:pPr lvl="1"/>
            <a:r>
              <a:rPr lang="en-US" dirty="0"/>
              <a:t>52.63% </a:t>
            </a:r>
            <a:r>
              <a:rPr lang="en-US" dirty="0" smtClean="0"/>
              <a:t>communicated most with assigned director </a:t>
            </a:r>
          </a:p>
          <a:p>
            <a:pPr lvl="1"/>
            <a:r>
              <a:rPr lang="en-US" dirty="0" smtClean="0"/>
              <a:t>91.67</a:t>
            </a:r>
            <a:r>
              <a:rPr lang="en-US" dirty="0"/>
              <a:t>% </a:t>
            </a:r>
            <a:r>
              <a:rPr lang="en-US" dirty="0" smtClean="0"/>
              <a:t>communicated most with assigned PM </a:t>
            </a:r>
            <a:endParaRPr lang="en-US" dirty="0"/>
          </a:p>
          <a:p>
            <a:r>
              <a:rPr lang="en-US" dirty="0" smtClean="0"/>
              <a:t>Overall PM relationships are more consistent with official hierarchy than director relationships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104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Algorithm-Generated Organic Org Chart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39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73" y="1004103"/>
            <a:ext cx="10446054" cy="5223027"/>
          </a:xfrm>
        </p:spPr>
      </p:pic>
    </p:spTree>
    <p:extLst>
      <p:ext uri="{BB962C8B-B14F-4D97-AF65-F5344CB8AC3E}">
        <p14:creationId xmlns:p14="http://schemas.microsoft.com/office/powerpoint/2010/main" val="7489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 methods can be applied to any communication system</a:t>
            </a:r>
          </a:p>
          <a:p>
            <a:pPr lvl="2"/>
            <a:r>
              <a:rPr lang="en-US" dirty="0" smtClean="0"/>
              <a:t>Cell phone, website links, social media, network connections</a:t>
            </a:r>
          </a:p>
          <a:p>
            <a:r>
              <a:rPr lang="en-US" dirty="0" smtClean="0"/>
              <a:t>This particular type of analysis could benefit:</a:t>
            </a:r>
          </a:p>
          <a:p>
            <a:pPr lvl="1"/>
            <a:r>
              <a:rPr lang="en-US" dirty="0" smtClean="0"/>
              <a:t>In Dec. 2015, GE completed downsize and merger of subsidiary </a:t>
            </a:r>
            <a:r>
              <a:rPr lang="en-US" dirty="0"/>
              <a:t>G</a:t>
            </a:r>
            <a:r>
              <a:rPr lang="en-US" dirty="0" smtClean="0"/>
              <a:t>eneral Electric Capital Corporation </a:t>
            </a:r>
          </a:p>
          <a:p>
            <a:pPr lvl="1"/>
            <a:r>
              <a:rPr lang="en-US" dirty="0" smtClean="0"/>
              <a:t>On Jan. 1 2016, Northrop Grumman combined two of its four business sectors, Electronic Systems and Information Systems</a:t>
            </a:r>
          </a:p>
          <a:p>
            <a:pPr lvl="1"/>
            <a:r>
              <a:rPr lang="en-US" dirty="0" smtClean="0"/>
              <a:t>In late 2016, the merger of two major chemical companies: DuPont and Dow will be finalized before splitting into three new companies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 descr="http://images.forbes.com/media/lists/companies/general-electric_416x4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11" y="4724400"/>
            <a:ext cx="1218645" cy="121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omed.gatech.edu/redux/wp-content/uploads/2013/12/NorthropGrumman-blu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326" y="4902322"/>
            <a:ext cx="5130633" cy="104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interactionassociates.com/sites/default/files/client_stories/DuPont%20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008" y="4341837"/>
            <a:ext cx="2228470" cy="94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valuewalk.com/wp-content/uploads/2013/01/Dow-Chemical-Company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686" y="5176935"/>
            <a:ext cx="3037114" cy="116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9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Data would Improve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41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19571371"/>
              </p:ext>
            </p:extLst>
          </p:nvPr>
        </p:nvGraphicFramePr>
        <p:xfrm>
          <a:off x="6172200" y="1751162"/>
          <a:ext cx="5766758" cy="3726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ontent Placeholder 1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17482951"/>
              </p:ext>
            </p:extLst>
          </p:nvPr>
        </p:nvGraphicFramePr>
        <p:xfrm>
          <a:off x="198408" y="1759789"/>
          <a:ext cx="5821392" cy="3700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2522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and Deep Learning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Apply to larger datasets and/or different types of data</a:t>
            </a:r>
          </a:p>
          <a:p>
            <a:pPr lvl="1"/>
            <a:r>
              <a:rPr lang="en-US" sz="2800" dirty="0" smtClean="0"/>
              <a:t>Cleaned </a:t>
            </a:r>
            <a:r>
              <a:rPr lang="en-US" sz="2800" dirty="0"/>
              <a:t>E</a:t>
            </a:r>
            <a:r>
              <a:rPr lang="en-US" sz="2800" dirty="0" smtClean="0"/>
              <a:t>nron corpus</a:t>
            </a:r>
          </a:p>
          <a:p>
            <a:pPr lvl="1"/>
            <a:r>
              <a:rPr lang="en-US" sz="2800" dirty="0"/>
              <a:t>Hillary Clinton Email Dataset</a:t>
            </a:r>
          </a:p>
          <a:p>
            <a:pPr lvl="1"/>
            <a:r>
              <a:rPr lang="en-US" sz="2800" dirty="0" smtClean="0"/>
              <a:t>Twitter dataset</a:t>
            </a:r>
          </a:p>
          <a:p>
            <a:r>
              <a:rPr lang="en-US" sz="3200" dirty="0" smtClean="0"/>
              <a:t>Investigate process of releasing the fully </a:t>
            </a:r>
            <a:r>
              <a:rPr lang="en-US" sz="3200" dirty="0" err="1" smtClean="0"/>
              <a:t>anonymized</a:t>
            </a:r>
            <a:r>
              <a:rPr lang="en-US" sz="3200" dirty="0" smtClean="0"/>
              <a:t> dataset</a:t>
            </a:r>
          </a:p>
          <a:p>
            <a:r>
              <a:rPr lang="en-US" sz="3200" dirty="0" smtClean="0"/>
              <a:t>Potential Deep Learning Application</a:t>
            </a:r>
          </a:p>
          <a:p>
            <a:pPr lvl="1"/>
            <a:r>
              <a:rPr lang="en-US" sz="2800" dirty="0"/>
              <a:t>M</a:t>
            </a:r>
            <a:r>
              <a:rPr lang="en-US" sz="2800" dirty="0" smtClean="0"/>
              <a:t>ore sophisticated algorithms could be used</a:t>
            </a:r>
          </a:p>
          <a:p>
            <a:pPr lvl="2"/>
            <a:r>
              <a:rPr lang="en-US" sz="2400" dirty="0" smtClean="0"/>
              <a:t>But need much </a:t>
            </a:r>
            <a:r>
              <a:rPr lang="en-US" sz="2400" dirty="0"/>
              <a:t>more semi-supervised </a:t>
            </a:r>
            <a:r>
              <a:rPr lang="en-US" sz="2400" dirty="0" smtClean="0"/>
              <a:t>data</a:t>
            </a:r>
          </a:p>
          <a:p>
            <a:pPr lvl="1"/>
            <a:r>
              <a:rPr lang="en-US" sz="2800" dirty="0" smtClean="0"/>
              <a:t>Deep Belief Networks</a:t>
            </a:r>
          </a:p>
          <a:p>
            <a:pPr lvl="1"/>
            <a:r>
              <a:rPr lang="en-US" sz="2800" dirty="0" smtClean="0"/>
              <a:t>Unsupervised </a:t>
            </a:r>
            <a:r>
              <a:rPr lang="en-US" sz="2800" dirty="0" smtClean="0"/>
              <a:t>training</a:t>
            </a:r>
            <a:endParaRPr lang="en-US" sz="2800" dirty="0" smtClean="0"/>
          </a:p>
          <a:p>
            <a:pPr lvl="1"/>
            <a:r>
              <a:rPr lang="en-US" sz="2800" dirty="0" smtClean="0"/>
              <a:t>Supervised back propagation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02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Created a brand new email dataset from raw emails</a:t>
            </a:r>
          </a:p>
          <a:p>
            <a:pPr lvl="1"/>
            <a:r>
              <a:rPr lang="en-US" dirty="0" smtClean="0"/>
              <a:t>With accurate job title labels</a:t>
            </a:r>
          </a:p>
          <a:p>
            <a:pPr lvl="1"/>
            <a:r>
              <a:rPr lang="en-US" dirty="0" smtClean="0"/>
              <a:t>Approximately the size of Enron, but with fewer people</a:t>
            </a:r>
          </a:p>
          <a:p>
            <a:pPr lvl="1"/>
            <a:r>
              <a:rPr lang="en-US" dirty="0" smtClean="0"/>
              <a:t>Privacy precautions</a:t>
            </a:r>
          </a:p>
          <a:p>
            <a:r>
              <a:rPr lang="en-US" dirty="0" smtClean="0"/>
              <a:t>This dataset is meant to be representative of data any company could collect without violating the privacy of their employees</a:t>
            </a:r>
          </a:p>
          <a:p>
            <a:r>
              <a:rPr lang="en-US" dirty="0" smtClean="0"/>
              <a:t>Highly accurate classification results based on historical data</a:t>
            </a:r>
          </a:p>
          <a:p>
            <a:pPr lvl="1"/>
            <a:r>
              <a:rPr lang="en-US" dirty="0" smtClean="0"/>
              <a:t>Showed that email behavior is constant with time</a:t>
            </a:r>
          </a:p>
          <a:p>
            <a:r>
              <a:rPr lang="en-US" dirty="0" smtClean="0"/>
              <a:t>Small dataset lead to low LOOCV accuracy</a:t>
            </a:r>
          </a:p>
          <a:p>
            <a:pPr lvl="1"/>
            <a:r>
              <a:rPr lang="en-US" dirty="0" smtClean="0"/>
              <a:t>Improved on previous Enron result</a:t>
            </a:r>
          </a:p>
          <a:p>
            <a:r>
              <a:rPr lang="en-US" dirty="0" smtClean="0"/>
              <a:t>An organic organization chart was produced that represented the email relationships of the center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1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08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Committee: Dr. </a:t>
            </a:r>
            <a:r>
              <a:rPr lang="en-US" dirty="0" err="1" smtClean="0"/>
              <a:t>McGwier</a:t>
            </a:r>
            <a:r>
              <a:rPr lang="en-US" dirty="0" smtClean="0"/>
              <a:t>, Dr. </a:t>
            </a:r>
            <a:r>
              <a:rPr lang="en-US" dirty="0" err="1" smtClean="0"/>
              <a:t>Beex</a:t>
            </a:r>
            <a:r>
              <a:rPr lang="en-US" dirty="0" smtClean="0"/>
              <a:t>, Dr. </a:t>
            </a:r>
            <a:r>
              <a:rPr lang="en-US" dirty="0" err="1" smtClean="0"/>
              <a:t>Buehrer</a:t>
            </a:r>
            <a:r>
              <a:rPr lang="en-US" dirty="0" smtClean="0"/>
              <a:t>, Dr. Huang</a:t>
            </a:r>
          </a:p>
          <a:p>
            <a:r>
              <a:rPr lang="en-US" dirty="0" smtClean="0"/>
              <a:t>Dr. Ernst and Dr. </a:t>
            </a:r>
            <a:r>
              <a:rPr lang="en-US" dirty="0"/>
              <a:t>H</a:t>
            </a:r>
            <a:r>
              <a:rPr lang="en-US" dirty="0" smtClean="0"/>
              <a:t>eadley</a:t>
            </a:r>
          </a:p>
          <a:p>
            <a:r>
              <a:rPr lang="en-US" dirty="0" smtClean="0"/>
              <a:t>Faculty, staff, and graduate students of the Hume Center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213C-848C-4DDC-934B-B54A31ADDEDD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1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Example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8915" y="993775"/>
            <a:ext cx="5327821" cy="529431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6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48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"/>
          <a:stretch/>
        </p:blipFill>
        <p:spPr>
          <a:xfrm>
            <a:off x="1915883" y="1048680"/>
            <a:ext cx="3132257" cy="5128283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sz="half" idx="2"/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"/>
          <a:stretch/>
        </p:blipFill>
        <p:spPr>
          <a:xfrm>
            <a:off x="7089714" y="940967"/>
            <a:ext cx="3433147" cy="523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6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49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/>
          <a:stretch/>
        </p:blipFill>
        <p:spPr>
          <a:xfrm>
            <a:off x="1901371" y="997235"/>
            <a:ext cx="2634003" cy="5179728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"/>
          <a:stretch/>
        </p:blipFill>
        <p:spPr>
          <a:xfrm>
            <a:off x="7078323" y="960011"/>
            <a:ext cx="4039619" cy="521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6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Present a new email dataset based on academic emails of the center</a:t>
            </a:r>
          </a:p>
          <a:p>
            <a:r>
              <a:rPr lang="en-US" sz="3200" dirty="0" smtClean="0"/>
              <a:t>Job title classification results that outperform previous work</a:t>
            </a:r>
          </a:p>
          <a:p>
            <a:r>
              <a:rPr lang="en-US" sz="3200" dirty="0" smtClean="0"/>
              <a:t>A method to automatically generate organic hierarchy from analyzing emails</a:t>
            </a:r>
            <a:endParaRPr lang="en-US" sz="3200" dirty="0"/>
          </a:p>
          <a:p>
            <a:r>
              <a:rPr lang="en-US" sz="3200" dirty="0" smtClean="0"/>
              <a:t>Paper submitted to IJCAI 2016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6492" y="4933950"/>
            <a:ext cx="11553371" cy="1110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Improved </a:t>
            </a:r>
            <a:r>
              <a:rPr lang="en-US" sz="3600" b="1" dirty="0" smtClean="0"/>
              <a:t>email analysis feature set and classification results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7428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 Degree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neighborhood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comprised of all nodes that are connected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via edges.</a:t>
                </a:r>
              </a:p>
              <a:p>
                <a:r>
                  <a:rPr lang="en-US" dirty="0" smtClean="0"/>
                  <a:t>The average neighbor degree is therefore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is the number of neighbors of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is the degree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2C19-56F5-4DA3-A9A8-897E3305A97C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00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Clustering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Compares the number of triangles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a part of to the maximum number of possible triangles.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−1)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If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has degree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there can be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triangles involving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Normalize edge weights compared to maximum: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b="0" dirty="0" smtClean="0"/>
                  <a:t>, then take geometric mean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5460" y="29565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7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 Centrality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Degree centrality of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 the percentage of nodes within the graph that are connected to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7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Communicability Centrality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8129" y="993423"/>
                <a:ext cx="11960578" cy="5295195"/>
              </a:xfrm>
            </p:spPr>
            <p:txBody>
              <a:bodyPr/>
              <a:lstStyle/>
              <a:p>
                <a:r>
                  <a:rPr lang="en-US" dirty="0" smtClean="0"/>
                  <a:t>Also known as </a:t>
                </a:r>
                <a:r>
                  <a:rPr lang="en-US" dirty="0" err="1" smtClean="0"/>
                  <a:t>subgraph</a:t>
                </a:r>
                <a:r>
                  <a:rPr lang="en-US" dirty="0" smtClean="0"/>
                  <a:t> centrality</a:t>
                </a:r>
              </a:p>
              <a:p>
                <a:r>
                  <a:rPr lang="en-US" dirty="0" smtClean="0"/>
                  <a:t>Consider all closed walks in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dirty="0" smtClean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Of those walks, those that begin on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are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The communicability centrality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129" y="993423"/>
                <a:ext cx="11960578" cy="5295195"/>
              </a:xfrm>
              <a:blipFill rotWithShape="0">
                <a:blip r:embed="rId2"/>
                <a:stretch>
                  <a:fillRect l="-9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82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Worst Performing Features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183879"/>
              </p:ext>
            </p:extLst>
          </p:nvPr>
        </p:nvGraphicFramePr>
        <p:xfrm>
          <a:off x="1368012" y="963857"/>
          <a:ext cx="9241664" cy="53035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805625"/>
                <a:gridCol w="4809808"/>
                <a:gridCol w="974027"/>
                <a:gridCol w="26522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New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Feature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Type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Mutual Information</a:t>
                      </a:r>
                      <a:endParaRPr lang="en-US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ü"/>
                      </a:pPr>
                      <a:r>
                        <a:rPr lang="en-US" sz="2300" dirty="0" smtClean="0"/>
                        <a:t> 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Total Received Encrypted</a:t>
                      </a:r>
                      <a:endParaRPr lang="en-US" sz="23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ü"/>
                      </a:pPr>
                      <a:r>
                        <a:rPr lang="en-US" sz="2300" dirty="0" smtClean="0"/>
                        <a:t> 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Unique</a:t>
                      </a:r>
                      <a:r>
                        <a:rPr lang="en-US" sz="2300" b="1" baseline="0" dirty="0" smtClean="0"/>
                        <a:t> Addresses Sent Signed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Inter-Hume</a:t>
                      </a:r>
                      <a:r>
                        <a:rPr lang="en-US" sz="2300" baseline="0" dirty="0" smtClean="0"/>
                        <a:t> Received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Unique Addresses Received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ü"/>
                      </a:pPr>
                      <a:r>
                        <a:rPr lang="en-US" sz="2300" dirty="0" smtClean="0"/>
                        <a:t> 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Total Sent Encrypted</a:t>
                      </a:r>
                      <a:endParaRPr lang="en-US" sz="23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Number of Cliques</a:t>
                      </a:r>
                      <a:r>
                        <a:rPr lang="en-US" sz="2300" baseline="0" dirty="0" smtClean="0"/>
                        <a:t> (full graph)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Social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ü"/>
                      </a:pPr>
                      <a:r>
                        <a:rPr lang="en-US" sz="2300" dirty="0" smtClean="0"/>
                        <a:t> 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Inter-VT Sent</a:t>
                      </a:r>
                      <a:endParaRPr lang="en-US" sz="23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/>
                        <a:t>Betweenness</a:t>
                      </a:r>
                      <a:r>
                        <a:rPr lang="en-US" sz="2300" dirty="0" smtClean="0"/>
                        <a:t> Centrality (partial graph)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Social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Clustering (partial graph)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Social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Average Neighbor Degree (full</a:t>
                      </a:r>
                      <a:r>
                        <a:rPr lang="en-US" sz="2300" baseline="0" dirty="0" smtClean="0"/>
                        <a:t> graph)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Social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Average Subject Characters Received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Traffic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/>
                        <a:t>0</a:t>
                      </a:r>
                      <a:endParaRPr lang="en-US" sz="23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54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60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Dataset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Enron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Benchmark dataset for email analysis</a:t>
            </a:r>
          </a:p>
          <a:p>
            <a:r>
              <a:rPr lang="en-US" dirty="0" smtClean="0"/>
              <a:t>Released in 2004</a:t>
            </a:r>
          </a:p>
          <a:p>
            <a:r>
              <a:rPr lang="en-US" dirty="0" smtClean="0"/>
              <a:t>Used for research into spam classification, email categorization, and recipient prediction</a:t>
            </a:r>
          </a:p>
          <a:p>
            <a:r>
              <a:rPr lang="en-US" dirty="0" smtClean="0"/>
              <a:t>Issues with the dataset</a:t>
            </a:r>
          </a:p>
          <a:p>
            <a:pPr lvl="1"/>
            <a:r>
              <a:rPr lang="en-US" dirty="0" smtClean="0"/>
              <a:t>99.99% overlap between emails sent as “CC” and those sent as “BCC”</a:t>
            </a:r>
          </a:p>
          <a:p>
            <a:pPr lvl="1"/>
            <a:r>
              <a:rPr lang="en-US" dirty="0" smtClean="0"/>
              <a:t>Some emails addresses, folders, and names are misspelled</a:t>
            </a:r>
          </a:p>
          <a:p>
            <a:pPr lvl="1"/>
            <a:r>
              <a:rPr lang="en-US" dirty="0" smtClean="0"/>
              <a:t>Inconsistent email address formats make mapping to employees difficult</a:t>
            </a:r>
            <a:endParaRPr lang="en-US" dirty="0"/>
          </a:p>
          <a:p>
            <a:r>
              <a:rPr lang="en-US" dirty="0" smtClean="0"/>
              <a:t>Issues with job title labels</a:t>
            </a:r>
          </a:p>
          <a:p>
            <a:pPr lvl="1"/>
            <a:r>
              <a:rPr lang="en-US" dirty="0" smtClean="0"/>
              <a:t>No labels for 29 employees</a:t>
            </a:r>
          </a:p>
          <a:p>
            <a:pPr lvl="1"/>
            <a:r>
              <a:rPr lang="en-US" dirty="0" smtClean="0"/>
              <a:t>Clear mislabeling errors for at least 4 employees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5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 work in hierarchy analysis often uses the text of the emails with natural language processing </a:t>
            </a:r>
            <a:r>
              <a:rPr lang="en-US" dirty="0" smtClean="0"/>
              <a:t>features, mainly on Enron</a:t>
            </a:r>
          </a:p>
          <a:p>
            <a:r>
              <a:rPr lang="en-US" dirty="0" smtClean="0"/>
              <a:t>Historically, email analysis without text uses two types of features:</a:t>
            </a:r>
          </a:p>
          <a:p>
            <a:pPr lvl="1"/>
            <a:r>
              <a:rPr lang="en-US" dirty="0" smtClean="0"/>
              <a:t>Traffic-based: statistical features based on single emails</a:t>
            </a:r>
          </a:p>
          <a:p>
            <a:pPr lvl="1"/>
            <a:r>
              <a:rPr lang="en-US" dirty="0" smtClean="0"/>
              <a:t>Social-based: features calculated based on email interactions between people</a:t>
            </a:r>
          </a:p>
          <a:p>
            <a:r>
              <a:rPr lang="en-US" dirty="0" smtClean="0"/>
              <a:t>Success in determining community structures has been found using the two types separately</a:t>
            </a:r>
          </a:p>
          <a:p>
            <a:pPr lvl="1"/>
            <a:r>
              <a:rPr lang="en-US" dirty="0" err="1" smtClean="0"/>
              <a:t>Namata</a:t>
            </a:r>
            <a:r>
              <a:rPr lang="en-US" dirty="0" smtClean="0"/>
              <a:t> et al. 2006 used traffic-based features to predict Enron job titles</a:t>
            </a:r>
          </a:p>
          <a:p>
            <a:pPr lvl="1"/>
            <a:r>
              <a:rPr lang="en-US" dirty="0" smtClean="0"/>
              <a:t>Wilson and </a:t>
            </a:r>
            <a:r>
              <a:rPr lang="en-US" dirty="0" err="1" smtClean="0"/>
              <a:t>Banzhaf</a:t>
            </a:r>
            <a:r>
              <a:rPr lang="en-US" dirty="0" smtClean="0"/>
              <a:t> 2009 found Enron’s important groups from strictly social features</a:t>
            </a:r>
          </a:p>
          <a:p>
            <a:r>
              <a:rPr lang="en-US" dirty="0" smtClean="0"/>
              <a:t>Rowe et al. 2005 used a combination of features to automatically construct the Enron social hierarchy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3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 Email 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Worked with Virginia Tech’s Internal Review Board (IRB) to approve data collection procedures and privacy concerns</a:t>
            </a:r>
          </a:p>
          <a:p>
            <a:pPr lvl="1"/>
            <a:r>
              <a:rPr lang="en-US" dirty="0" smtClean="0"/>
              <a:t>All subject and body text was hashed using MD5 algorithm</a:t>
            </a:r>
          </a:p>
          <a:p>
            <a:pPr lvl="1"/>
            <a:r>
              <a:rPr lang="en-US" dirty="0" smtClean="0"/>
              <a:t>Data collection process was performed using automated scripts</a:t>
            </a:r>
          </a:p>
          <a:p>
            <a:pPr lvl="1"/>
            <a:r>
              <a:rPr lang="en-US" dirty="0" smtClean="0"/>
              <a:t>No identifying information is revealed in analysis</a:t>
            </a:r>
          </a:p>
          <a:p>
            <a:pPr lvl="1"/>
            <a:r>
              <a:rPr lang="en-US" dirty="0" smtClean="0"/>
              <a:t>All data stored on secure, password-protected Hume Center server</a:t>
            </a:r>
          </a:p>
          <a:p>
            <a:r>
              <a:rPr lang="en-US" dirty="0" smtClean="0"/>
              <a:t>Hashing example: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D41C-74A4-4A57-B416-DFE3CA7AC655}" type="datetime1">
              <a:rPr lang="en-US" smtClean="0">
                <a:solidFill>
                  <a:prstClr val="white"/>
                </a:solidFill>
              </a:rPr>
              <a:pPr/>
              <a:t>3/25/2016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01F01-B26F-4FCD-A4FE-1525A0443C50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53246081"/>
              </p:ext>
            </p:extLst>
          </p:nvPr>
        </p:nvGraphicFramePr>
        <p:xfrm>
          <a:off x="504825" y="4162425"/>
          <a:ext cx="11249024" cy="1280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080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68.129"/>
  <p:tag name="ORIGINALWIDTH" val="1992.501"/>
  <p:tag name="OUTPUTDPI" val="1200"/>
  <p:tag name="LATEXADDIN" val="\documentclass{article}&#10;\usepackage{amsmath}&#10;\pagestyle{empty}&#10;\begin{document}&#10;\begin{enumerate}&#10; \setlength\itemsep{-0.75em}&#10; \item total\_sent&#10; \item unique\_addresses\_sent&#10; \item unique\_add\_sent\_perc&#10; \item unique\_subjects\_sent&#10; \item unique\_sub\_sent\_perc&#10; \item total\_received&#10; \item unique\_addresses\_received&#10; \item uniqueadd\_rec\_perc&#10; \item unique\_subjects\_received&#10; \item unique\_sub\_rec\_perc&#10; \item total\_emails&#10; \item total\_sent\_signed&#10; \item total\_sent\_signed\_perc&#10; \item unique\_addresses\_sent\_signed&#10; \item unique\_add\_sent\_perc\_signed&#10; \item unique\_subjects\_sent\_signed&#10; \item unique\_sub\_sent\_perc\_signed&#10; \item total\_received\_signed&#10; \item total\_rec\_signed\_perc&#10; \item unique\_addresses\_received\_signed&#10; \item unique\_add\_rec\_perc\_signed&#10; \item unique\_subjects\_received\_signed&#10; \item unique\_sub\_rec\_perc\_signed&#10; \item total\_sent\_encrypted&#10; \item total\_sent\_encrypted\_perc&#10; \item unique\_addresses\_sent\_encrypted&#10; \item unique\_add\_sent\_perc\_encrypted&#10; \item unique\_subjects\_sent\_encrypted&#10; \end{enumerate}&#10;&#10;&#10;&#10;\end{document}"/>
  <p:tag name="IGUANATEXSIZE" val="20"/>
  <p:tag name="IGUANATEXCURSOR" val="1071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73.116"/>
  <p:tag name="ORIGINALWIDTH" val="2189.726"/>
  <p:tag name="OUTPUTDPI" val="1200"/>
  <p:tag name="LATEXADDIN" val="\documentclass{article}&#10;\usepackage{amsmath}&#10;\pagestyle{empty}&#10;\begin{document}&#10;\begin{enumerate}&#10; \setlength\itemsep{-0.75em}&#10; \item unique\_sub\_sent\_perc\_encrypted&#10; \item total\_received\_encrypted&#10; \item total\_rec\_encrypted\_perc&#10; \item unique\_addresses\_received\_encrypted&#10; \item unique\_add\_rec\_perc\_encrypted&#10; \item unique\_subjects\_received\_encrypted&#10; \item unique\_sub\_rec\_perc\_encrypted&#10; \item inter\_hume\_sent&#10; \item inter\_hume\_received&#10; \item inter\_vt\_sent&#10; \item inter\_vt\_received&#10; \item sent\_to&#10; \item sent\_to\_perc&#10; \item sent\_cc&#10; \item sent\_cc\_perc&#10; \item rec\_to&#10; \item rec\_to\_perc&#10; \item rec\_cc&#10; \item rec\_cc\_perc&#10; \item avg\_recipients\_sent&#10; \item avg\_recipients\_rec&#10; \item avg\_body\_chars\_sent&#10; \item avg\_body\_chars\_rec&#10; \item var\_body\_chars\_sent&#10; \item var\_body\_chars\_rec&#10; \item after\_hours\_sent&#10; \item after\_hours\_sent\_perc&#10; \item after\_hours\_rec&#10; \item after\_hours\_rec\_perc&#10; \end{enumerate}&#10;&#10;&#10;&#10;\end{document}"/>
  <p:tag name="IGUANATEXSIZE" val="20"/>
  <p:tag name="IGUANATEXCURSOR" val="953"/>
  <p:tag name="TRANSPARENCY" val="True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68.879"/>
  <p:tag name="ORIGINALWIDTH" val="1686.539"/>
  <p:tag name="OUTPUTDPI" val="1200"/>
  <p:tag name="LATEXADDIN" val="\documentclass{article}&#10;\usepackage{amsmath}&#10;\pagestyle{empty}&#10;\begin{document}&#10;\begin{enumerate}&#10; \setlength\itemsep{-0.75em}&#10; \item after\_hours\_sent\_hume&#10; \item after\_hours\_sent\_hume\_perc&#10; \item after\_hours\_rec\_hume&#10; \item after\_hours\_rec\_hume\_perc&#10; \item avg\_sent\_per\_day&#10; \item avg\_rec\_per\_day&#10; \item avg\_emails\_per\_day&#10; \item attached\_sent&#10; \item attached\_rec&#10; \item avg\_attachments\_sent&#10; \item avg\_attachments\_rec&#10; \item sent\_re&#10; \item sent\_re\_perc&#10; \item sent\_fw&#10; \item sent\_fw\_perc&#10; \item rec\_re&#10; \item rec\_re\_perc&#10; \item rec\_fw&#10; \item rec\_fw\_perc&#10; \item avg\_subject\_chars\_sent&#10; \item avg\_subject\_chars\_rec&#10; \item var\_subject\_chars\_sent&#10; \item var\_subject\_chars\_rec&#10; \item fg\_between\_centrality&#10; \item pg\_between\_centrality&#10; \item pg\_avg\_neighbor\_degree&#10; \item fg\_avg\_neighbor\_degree&#10; \item pg\_clustering&#10; \end{enumerate}&#10;&#10;&#10;&#10;\end{document}"/>
  <p:tag name="IGUANATEXSIZE" val="20"/>
  <p:tag name="IGUANATEXCURSOR" val="878"/>
  <p:tag name="TRANSPARENCY" val="True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75.366"/>
  <p:tag name="ORIGINALWIDTH" val="2551.931"/>
  <p:tag name="OUTPUTDPI" val="1200"/>
  <p:tag name="LATEXADDIN" val="\documentclass{article}&#10;\usepackage{amsmath}&#10;\pagestyle{empty}&#10;\begin{document}&#10;&#10;\begin{enumerate}&#10; \setlength\itemsep{-0.75em}&#10; \item fg\_clustering&#10; \item pg\_closeness\_centrality&#10; \item fg\_closeness\_centrality&#10; \item pg\_degree\_centrality&#10; \item fg\_degree\_centrality&#10; \item pg\_current\_flow\_closeness\_centrality&#10;    \item fg\_current\_flow\_closeness\_centrality&#10; \item pg\_current\_flow\_betweenness\_centrality&#10; \item fg\_current\_flow\_betweenness\_centrality&#10; \item pg\_communicability\_centrality&#10; \item fg\_communicability\_centrality&#10; \item pg\_communicability\_betweenness\_centrality&#10; \item fg\_communicability\_betweenness\_centrality&#10; \item pg\_load\_centrality&#10; \item fg\_load\_centrality&#10; \item pg\_square\_clustering&#10; \item fg\_square\_clustering&#10; \item fg\_eccentricity&#10; \item pg\_eccentricity&#10; \item pg\_pagerank&#10; \item fg\_pagerank&#10; \item pg\_hubs&#10; \item pg\_authorities&#10; \item fg\_hubs&#10; \item fg\_authorities&#10; \item pg\_avg\_shortest\_paths&#10; \item fg\_avg\_shortest\_paths&#10; \item pg\_num\_cliques&#10; \item fg\_num\_cliques&#10;\end{enumerate}&#10;&#10;&#10;\end{document}"/>
  <p:tag name="IGUANATEXSIZE" val="20"/>
  <p:tag name="IGUANATEXCURSOR" val="128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4517</TotalTime>
  <Words>2291</Words>
  <Application>Microsoft Office PowerPoint</Application>
  <PresentationFormat>Widescreen</PresentationFormat>
  <Paragraphs>571</Paragraphs>
  <Slides>54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Wingdings</vt:lpstr>
      <vt:lpstr>1_Office Theme</vt:lpstr>
      <vt:lpstr>Data Mining Academic Emails to Model Employee Behaviors and Analyze Organizational Structure</vt:lpstr>
      <vt:lpstr>Outline</vt:lpstr>
      <vt:lpstr>Problem Overview</vt:lpstr>
      <vt:lpstr>Applications</vt:lpstr>
      <vt:lpstr>Contributions</vt:lpstr>
      <vt:lpstr>Email Dataset</vt:lpstr>
      <vt:lpstr>Enron Dataset</vt:lpstr>
      <vt:lpstr>Prior Work</vt:lpstr>
      <vt:lpstr>Hume Email Data Collection</vt:lpstr>
      <vt:lpstr>Email Parsing Process</vt:lpstr>
      <vt:lpstr>Collected Data From Each Email</vt:lpstr>
      <vt:lpstr>Dataset Description and Statistics</vt:lpstr>
      <vt:lpstr>Hume Email Visualization</vt:lpstr>
      <vt:lpstr>Hume Center vs. Enron Dataset Comparison</vt:lpstr>
      <vt:lpstr>Feature Extraction</vt:lpstr>
      <vt:lpstr>Features</vt:lpstr>
      <vt:lpstr>Traffic-Based Features</vt:lpstr>
      <vt:lpstr>Example Traffic-based Feature</vt:lpstr>
      <vt:lpstr>Social Graph</vt:lpstr>
      <vt:lpstr>Alternative Social View - Adjacency Matrix</vt:lpstr>
      <vt:lpstr>Social-Based Features</vt:lpstr>
      <vt:lpstr>Betweenness Centrality</vt:lpstr>
      <vt:lpstr>Closeness Centrality</vt:lpstr>
      <vt:lpstr>Example Social Feature</vt:lpstr>
      <vt:lpstr>Algorithm Design</vt:lpstr>
      <vt:lpstr>Algorithm Selection</vt:lpstr>
      <vt:lpstr>Random Trees</vt:lpstr>
      <vt:lpstr>Determining the Best Split</vt:lpstr>
      <vt:lpstr>Random Forests</vt:lpstr>
      <vt:lpstr>Parameters</vt:lpstr>
      <vt:lpstr>Feature Selection</vt:lpstr>
      <vt:lpstr>Performance Analysis</vt:lpstr>
      <vt:lpstr>Classification Results</vt:lpstr>
      <vt:lpstr>Classification Results</vt:lpstr>
      <vt:lpstr>Behavior Over Time</vt:lpstr>
      <vt:lpstr>Leave-One-Out Cross-Validation</vt:lpstr>
      <vt:lpstr>LOOCV Classification Results</vt:lpstr>
      <vt:lpstr>Hierarchy Analysis</vt:lpstr>
      <vt:lpstr>Algorithm-Generated Organic Org Chart</vt:lpstr>
      <vt:lpstr>Conclusions and Future Work</vt:lpstr>
      <vt:lpstr>More Data would Improve</vt:lpstr>
      <vt:lpstr>Future Work and Deep Learning Applications</vt:lpstr>
      <vt:lpstr>Conclusions</vt:lpstr>
      <vt:lpstr>Questions?</vt:lpstr>
      <vt:lpstr>Thank You</vt:lpstr>
      <vt:lpstr>Backup</vt:lpstr>
      <vt:lpstr>HTML Example</vt:lpstr>
      <vt:lpstr>All Features</vt:lpstr>
      <vt:lpstr>All Features</vt:lpstr>
      <vt:lpstr>Neighborhood Degree</vt:lpstr>
      <vt:lpstr>Triangle Clustering</vt:lpstr>
      <vt:lpstr>Degree Centrality</vt:lpstr>
      <vt:lpstr>Communicability Centrality</vt:lpstr>
      <vt:lpstr>Some Worst Performing Features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Academic Emails to Model Employee Behaviors and Analyze Organizational Structure</dc:title>
  <dc:creator>Kayla Straub</dc:creator>
  <cp:lastModifiedBy>Kayla Straub</cp:lastModifiedBy>
  <cp:revision>149</cp:revision>
  <dcterms:created xsi:type="dcterms:W3CDTF">2016-02-03T13:12:24Z</dcterms:created>
  <dcterms:modified xsi:type="dcterms:W3CDTF">2016-03-25T11:48:40Z</dcterms:modified>
</cp:coreProperties>
</file>